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0"/>
  </p:notesMasterIdLst>
  <p:sldIdLst>
    <p:sldId id="256" r:id="rId2"/>
    <p:sldId id="258" r:id="rId3"/>
    <p:sldId id="263" r:id="rId4"/>
    <p:sldId id="381" r:id="rId5"/>
    <p:sldId id="276" r:id="rId6"/>
    <p:sldId id="274" r:id="rId7"/>
    <p:sldId id="382" r:id="rId8"/>
    <p:sldId id="383" r:id="rId9"/>
    <p:sldId id="348" r:id="rId10"/>
    <p:sldId id="384" r:id="rId11"/>
    <p:sldId id="392" r:id="rId12"/>
    <p:sldId id="385" r:id="rId13"/>
    <p:sldId id="390" r:id="rId14"/>
    <p:sldId id="387" r:id="rId15"/>
    <p:sldId id="391" r:id="rId16"/>
    <p:sldId id="303" r:id="rId17"/>
    <p:sldId id="261" r:id="rId18"/>
    <p:sldId id="393" r:id="rId19"/>
  </p:sldIdLst>
  <p:sldSz cx="9144000" cy="5143500" type="screen16x9"/>
  <p:notesSz cx="6858000" cy="9144000"/>
  <p:embeddedFontLst>
    <p:embeddedFont>
      <p:font typeface="Aldrich" panose="02010600030101010101" charset="0"/>
      <p:regular r:id="rId21"/>
    </p:embeddedFont>
    <p:embeddedFont>
      <p:font typeface="Century Gothic" panose="020B0502020202020204" pitchFamily="34" charset="0"/>
      <p:regular r:id="rId22"/>
      <p:bold r:id="rId23"/>
      <p:italic r:id="rId24"/>
      <p:boldItalic r:id="rId25"/>
    </p:embeddedFont>
    <p:embeddedFont>
      <p:font typeface="Didact Gothic" panose="02010600030101010101"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D42216-566C-437B-B48D-281AB3FEC918}">
  <a:tblStyle styleId="{87D42216-566C-437B-B48D-281AB3FEC9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363"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3de5052a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3de5052a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9fa85cf4fd_0_4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9fa85cf4fd_0_4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70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5851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9fa85cf4fd_0_4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9fa85cf4fd_0_4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7588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9fa85cf4fd_0_4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9fa85cf4fd_0_4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19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932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cd8a10cc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cd8a10cc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a745d1862b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a745d1862b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77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71291a826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71291a82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821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0cd8a10cc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0cd8a10ccc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10cd8a10cc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10cd8a10cc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117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9933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10cd8a10cc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10cd8a10cc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58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31662" y="4536065"/>
              <a:ext cx="477978" cy="102941"/>
            </a:xfrm>
            <a:custGeom>
              <a:avLst/>
              <a:gdLst/>
              <a:ahLst/>
              <a:cxnLst/>
              <a:rect l="l" t="t" r="r" b="b"/>
              <a:pathLst>
                <a:path w="19743" h="4252" extrusionOk="0">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7228313" y="-114309"/>
            <a:ext cx="1915697" cy="4616272"/>
            <a:chOff x="7899913" y="-114309"/>
            <a:chExt cx="1915697" cy="4616272"/>
          </a:xfrm>
        </p:grpSpPr>
        <p:sp>
          <p:nvSpPr>
            <p:cNvPr id="53" name="Google Shape;53;p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99913"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2900" y="114300"/>
                <a:ext cx="10849790" cy="6172288"/>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366" y="4975819"/>
                <a:ext cx="9247851" cy="70229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avLst/>
                <a:gdLst/>
                <a:ahLst/>
                <a:cxnLst/>
                <a:rect l="l" t="t" r="r" b="b"/>
                <a:pathLst>
                  <a:path w="139504" h="82566" extrusionOk="0">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37231" y="669547"/>
                <a:ext cx="6641936" cy="3758421"/>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92433" y="2437258"/>
                <a:ext cx="1255241" cy="1293977"/>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2433" y="2080949"/>
                <a:ext cx="872414" cy="927685"/>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95597" y="538196"/>
                <a:ext cx="1018840" cy="770425"/>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87775" y="3862589"/>
                <a:ext cx="922622" cy="696787"/>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919134" y="3972072"/>
                <a:ext cx="792932" cy="58730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02324" y="538196"/>
                <a:ext cx="803321" cy="587255"/>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19396" y="538196"/>
                <a:ext cx="1167365" cy="8958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20631" y="777083"/>
                <a:ext cx="811715" cy="78834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92433" y="3464445"/>
                <a:ext cx="811766" cy="788347"/>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8064" y="3597841"/>
                <a:ext cx="1236355" cy="961533"/>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1896300" y="1379375"/>
            <a:ext cx="5351400" cy="1370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5200"/>
              <a:buNone/>
              <a:defRPr sz="34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a:endParaRPr/>
          </a:p>
        </p:txBody>
      </p:sp>
      <p:sp>
        <p:nvSpPr>
          <p:cNvPr id="93" name="Google Shape;93;p2"/>
          <p:cNvSpPr txBox="1">
            <a:spLocks noGrp="1"/>
          </p:cNvSpPr>
          <p:nvPr>
            <p:ph type="subTitle" idx="1"/>
          </p:nvPr>
        </p:nvSpPr>
        <p:spPr>
          <a:xfrm>
            <a:off x="2254050" y="2862700"/>
            <a:ext cx="4635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1600">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rot="-617154" flipH="1">
              <a:off x="575967" y="402323"/>
              <a:ext cx="1053440" cy="2450002"/>
              <a:chOff x="3817855" y="1437512"/>
              <a:chExt cx="541146" cy="1128254"/>
            </a:xfrm>
          </p:grpSpPr>
          <p:sp>
            <p:nvSpPr>
              <p:cNvPr id="96" name="Google Shape;96;p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12_1_1">
    <p:bg>
      <p:bgPr>
        <a:solidFill>
          <a:schemeClr val="accent2"/>
        </a:solidFill>
        <a:effectLst/>
      </p:bgPr>
    </p:bg>
    <p:spTree>
      <p:nvGrpSpPr>
        <p:cNvPr id="1" name="Shape 350"/>
        <p:cNvGrpSpPr/>
        <p:nvPr/>
      </p:nvGrpSpPr>
      <p:grpSpPr>
        <a:xfrm>
          <a:off x="0" y="0"/>
          <a:ext cx="0" cy="0"/>
          <a:chOff x="0" y="0"/>
          <a:chExt cx="0" cy="0"/>
        </a:xfrm>
      </p:grpSpPr>
      <p:sp>
        <p:nvSpPr>
          <p:cNvPr id="351" name="Google Shape;351;p19"/>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rot="10800000" flipH="1">
            <a:off x="3486150" y="579300"/>
            <a:ext cx="4992900" cy="39834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19"/>
          <p:cNvGrpSpPr/>
          <p:nvPr/>
        </p:nvGrpSpPr>
        <p:grpSpPr>
          <a:xfrm>
            <a:off x="6659628" y="3464137"/>
            <a:ext cx="1805174" cy="1083810"/>
            <a:chOff x="6659628" y="3464137"/>
            <a:chExt cx="1805174" cy="1083810"/>
          </a:xfrm>
        </p:grpSpPr>
        <p:sp>
          <p:nvSpPr>
            <p:cNvPr id="354" name="Google Shape;354;p19"/>
            <p:cNvSpPr/>
            <p:nvPr/>
          </p:nvSpPr>
          <p:spPr>
            <a:xfrm flipH="1">
              <a:off x="6659628" y="3545595"/>
              <a:ext cx="1262868" cy="1002352"/>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10800000" flipH="1">
              <a:off x="7611614" y="3464137"/>
              <a:ext cx="853189" cy="845690"/>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9"/>
          <p:cNvSpPr/>
          <p:nvPr/>
        </p:nvSpPr>
        <p:spPr>
          <a:xfrm rot="10800000" flipH="1">
            <a:off x="661175" y="576000"/>
            <a:ext cx="2682000" cy="3986700"/>
          </a:xfrm>
          <a:prstGeom prst="roundRect">
            <a:avLst>
              <a:gd name="adj" fmla="val 6245"/>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flipH="1">
            <a:off x="947000" y="591709"/>
            <a:ext cx="1028800" cy="82064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flipH="1">
            <a:off x="1535518" y="590653"/>
            <a:ext cx="804131" cy="641399"/>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9"/>
          <p:cNvGrpSpPr/>
          <p:nvPr/>
        </p:nvGrpSpPr>
        <p:grpSpPr>
          <a:xfrm>
            <a:off x="4281415" y="375214"/>
            <a:ext cx="581170" cy="125403"/>
            <a:chOff x="4685288" y="186288"/>
            <a:chExt cx="419375" cy="90485"/>
          </a:xfrm>
        </p:grpSpPr>
        <p:sp>
          <p:nvSpPr>
            <p:cNvPr id="360" name="Google Shape;360;p1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9"/>
            <p:cNvGrpSpPr/>
            <p:nvPr/>
          </p:nvGrpSpPr>
          <p:grpSpPr>
            <a:xfrm>
              <a:off x="4685288" y="186300"/>
              <a:ext cx="419375" cy="90473"/>
              <a:chOff x="4390000" y="182175"/>
              <a:chExt cx="419375" cy="90473"/>
            </a:xfrm>
          </p:grpSpPr>
          <p:sp>
            <p:nvSpPr>
              <p:cNvPr id="362" name="Google Shape;362;p1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 name="Google Shape;364;p19"/>
          <p:cNvSpPr txBox="1">
            <a:spLocks noGrp="1"/>
          </p:cNvSpPr>
          <p:nvPr>
            <p:ph type="ctrTitle"/>
          </p:nvPr>
        </p:nvSpPr>
        <p:spPr>
          <a:xfrm>
            <a:off x="4302700" y="1714500"/>
            <a:ext cx="3374100" cy="1289400"/>
          </a:xfrm>
          <a:prstGeom prst="rect">
            <a:avLst/>
          </a:prstGeom>
        </p:spPr>
        <p:txBody>
          <a:bodyPr spcFirstLastPara="1" wrap="square" lIns="0" tIns="0" rIns="0" bIns="0" anchor="ctr" anchorCtr="0">
            <a:noAutofit/>
          </a:bodyPr>
          <a:lstStyle>
            <a:lvl1pPr lvl="0" rtl="0">
              <a:spcBef>
                <a:spcPts val="0"/>
              </a:spcBef>
              <a:spcAft>
                <a:spcPts val="0"/>
              </a:spcAft>
              <a:buSzPts val="8000"/>
              <a:buNone/>
              <a:defRPr sz="34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365" name="Google Shape;365;p19"/>
          <p:cNvSpPr txBox="1">
            <a:spLocks noGrp="1"/>
          </p:cNvSpPr>
          <p:nvPr>
            <p:ph type="subTitle" idx="1"/>
          </p:nvPr>
        </p:nvSpPr>
        <p:spPr>
          <a:xfrm>
            <a:off x="4302700" y="3095225"/>
            <a:ext cx="2862000" cy="585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6" name="Google Shape;366;p19"/>
          <p:cNvSpPr txBox="1">
            <a:spLocks noGrp="1"/>
          </p:cNvSpPr>
          <p:nvPr>
            <p:ph type="title" idx="2" hasCustomPrompt="1"/>
          </p:nvPr>
        </p:nvSpPr>
        <p:spPr>
          <a:xfrm>
            <a:off x="1044875" y="1714500"/>
            <a:ext cx="1914600" cy="12858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96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402"/>
        <p:cNvGrpSpPr/>
        <p:nvPr/>
      </p:nvGrpSpPr>
      <p:grpSpPr>
        <a:xfrm>
          <a:off x="0" y="0"/>
          <a:ext cx="0" cy="0"/>
          <a:chOff x="0" y="0"/>
          <a:chExt cx="0" cy="0"/>
        </a:xfrm>
      </p:grpSpPr>
      <p:grpSp>
        <p:nvGrpSpPr>
          <p:cNvPr id="403" name="Google Shape;403;p22"/>
          <p:cNvGrpSpPr/>
          <p:nvPr/>
        </p:nvGrpSpPr>
        <p:grpSpPr>
          <a:xfrm>
            <a:off x="4281415" y="75177"/>
            <a:ext cx="581170" cy="125403"/>
            <a:chOff x="4685288" y="186288"/>
            <a:chExt cx="419375" cy="90485"/>
          </a:xfrm>
        </p:grpSpPr>
        <p:sp>
          <p:nvSpPr>
            <p:cNvPr id="404" name="Google Shape;404;p2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2"/>
            <p:cNvGrpSpPr/>
            <p:nvPr/>
          </p:nvGrpSpPr>
          <p:grpSpPr>
            <a:xfrm>
              <a:off x="4685288" y="186300"/>
              <a:ext cx="419375" cy="90473"/>
              <a:chOff x="4390000" y="182175"/>
              <a:chExt cx="419375" cy="90473"/>
            </a:xfrm>
          </p:grpSpPr>
          <p:sp>
            <p:nvSpPr>
              <p:cNvPr id="406" name="Google Shape;406;p2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8" name="Google Shape;408;p22"/>
          <p:cNvSpPr/>
          <p:nvPr/>
        </p:nvSpPr>
        <p:spPr>
          <a:xfrm rot="10800000" flipH="1">
            <a:off x="319050" y="283356"/>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0" name="Google Shape;410;p22"/>
          <p:cNvGrpSpPr/>
          <p:nvPr/>
        </p:nvGrpSpPr>
        <p:grpSpPr>
          <a:xfrm rot="-1197195">
            <a:off x="29343" y="2304796"/>
            <a:ext cx="1386120" cy="2705624"/>
            <a:chOff x="409722" y="228600"/>
            <a:chExt cx="1385931" cy="2705253"/>
          </a:xfrm>
        </p:grpSpPr>
        <p:grpSp>
          <p:nvGrpSpPr>
            <p:cNvPr id="411" name="Google Shape;411;p22"/>
            <p:cNvGrpSpPr/>
            <p:nvPr/>
          </p:nvGrpSpPr>
          <p:grpSpPr>
            <a:xfrm rot="-617154" flipH="1">
              <a:off x="575967" y="402323"/>
              <a:ext cx="1053440" cy="2450002"/>
              <a:chOff x="3817855" y="1437512"/>
              <a:chExt cx="541146" cy="1128254"/>
            </a:xfrm>
          </p:grpSpPr>
          <p:sp>
            <p:nvSpPr>
              <p:cNvPr id="412" name="Google Shape;412;p2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2"/>
          <p:cNvGrpSpPr/>
          <p:nvPr/>
        </p:nvGrpSpPr>
        <p:grpSpPr>
          <a:xfrm rot="10800000" flipH="1">
            <a:off x="-9513" y="402390"/>
            <a:ext cx="9177947" cy="4737094"/>
            <a:chOff x="-9513" y="2"/>
            <a:chExt cx="9177947" cy="4737094"/>
          </a:xfrm>
        </p:grpSpPr>
        <p:sp>
          <p:nvSpPr>
            <p:cNvPr id="416" name="Google Shape;416;p22"/>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920"/>
        <p:cNvGrpSpPr/>
        <p:nvPr/>
      </p:nvGrpSpPr>
      <p:grpSpPr>
        <a:xfrm>
          <a:off x="0" y="0"/>
          <a:ext cx="0" cy="0"/>
          <a:chOff x="0" y="0"/>
          <a:chExt cx="0" cy="0"/>
        </a:xfrm>
      </p:grpSpPr>
      <p:cxnSp>
        <p:nvCxnSpPr>
          <p:cNvPr id="921" name="Google Shape;921;p50"/>
          <p:cNvCxnSpPr/>
          <p:nvPr/>
        </p:nvCxnSpPr>
        <p:spPr>
          <a:xfrm rot="10800000">
            <a:off x="447750" y="4895850"/>
            <a:ext cx="1133400" cy="0"/>
          </a:xfrm>
          <a:prstGeom prst="straightConnector1">
            <a:avLst/>
          </a:prstGeom>
          <a:noFill/>
          <a:ln w="19050" cap="flat" cmpd="sng">
            <a:solidFill>
              <a:schemeClr val="accent5"/>
            </a:solidFill>
            <a:prstDash val="solid"/>
            <a:round/>
            <a:headEnd type="none" w="med" len="med"/>
            <a:tailEnd type="none" w="med" len="med"/>
          </a:ln>
        </p:spPr>
      </p:cxnSp>
      <p:grpSp>
        <p:nvGrpSpPr>
          <p:cNvPr id="922" name="Google Shape;922;p50"/>
          <p:cNvGrpSpPr/>
          <p:nvPr/>
        </p:nvGrpSpPr>
        <p:grpSpPr>
          <a:xfrm flipH="1">
            <a:off x="-47478" y="2136847"/>
            <a:ext cx="1179753" cy="2854241"/>
            <a:chOff x="7907551" y="-114309"/>
            <a:chExt cx="1908059" cy="4616272"/>
          </a:xfrm>
        </p:grpSpPr>
        <p:sp>
          <p:nvSpPr>
            <p:cNvPr id="923" name="Google Shape;923;p50"/>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0"/>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0"/>
          <p:cNvSpPr/>
          <p:nvPr/>
        </p:nvSpPr>
        <p:spPr>
          <a:xfrm flipH="1">
            <a:off x="6758010"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50"/>
          <p:cNvGrpSpPr/>
          <p:nvPr/>
        </p:nvGrpSpPr>
        <p:grpSpPr>
          <a:xfrm flipH="1">
            <a:off x="8058686" y="457200"/>
            <a:ext cx="1385931" cy="2705253"/>
            <a:chOff x="409722" y="228600"/>
            <a:chExt cx="1385931" cy="2705253"/>
          </a:xfrm>
        </p:grpSpPr>
        <p:grpSp>
          <p:nvGrpSpPr>
            <p:cNvPr id="941" name="Google Shape;941;p50"/>
            <p:cNvGrpSpPr/>
            <p:nvPr/>
          </p:nvGrpSpPr>
          <p:grpSpPr>
            <a:xfrm rot="-617154" flipH="1">
              <a:off x="575967" y="402323"/>
              <a:ext cx="1053440" cy="2450002"/>
              <a:chOff x="3817855" y="1437512"/>
              <a:chExt cx="541146" cy="1128254"/>
            </a:xfrm>
          </p:grpSpPr>
          <p:sp>
            <p:nvSpPr>
              <p:cNvPr id="942" name="Google Shape;942;p5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50"/>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945"/>
        <p:cNvGrpSpPr/>
        <p:nvPr/>
      </p:nvGrpSpPr>
      <p:grpSpPr>
        <a:xfrm>
          <a:off x="0" y="0"/>
          <a:ext cx="0" cy="0"/>
          <a:chOff x="0" y="0"/>
          <a:chExt cx="0" cy="0"/>
        </a:xfrm>
      </p:grpSpPr>
      <p:grpSp>
        <p:nvGrpSpPr>
          <p:cNvPr id="946" name="Google Shape;946;p51"/>
          <p:cNvGrpSpPr/>
          <p:nvPr/>
        </p:nvGrpSpPr>
        <p:grpSpPr>
          <a:xfrm flipH="1">
            <a:off x="-24431" y="-6"/>
            <a:ext cx="9169628" cy="5143518"/>
            <a:chOff x="-1204" y="-6"/>
            <a:chExt cx="9169628" cy="5143518"/>
          </a:xfrm>
        </p:grpSpPr>
        <p:sp>
          <p:nvSpPr>
            <p:cNvPr id="947" name="Google Shape;947;p51"/>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7144668"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743289"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rot="10800000">
              <a:off x="-1204"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1"/>
          <p:cNvGrpSpPr/>
          <p:nvPr/>
        </p:nvGrpSpPr>
        <p:grpSpPr>
          <a:xfrm>
            <a:off x="4281415" y="75177"/>
            <a:ext cx="581170" cy="125403"/>
            <a:chOff x="4685288" y="186288"/>
            <a:chExt cx="419375" cy="90485"/>
          </a:xfrm>
        </p:grpSpPr>
        <p:sp>
          <p:nvSpPr>
            <p:cNvPr id="954" name="Google Shape;954;p51"/>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51"/>
            <p:cNvGrpSpPr/>
            <p:nvPr/>
          </p:nvGrpSpPr>
          <p:grpSpPr>
            <a:xfrm>
              <a:off x="4685288" y="186300"/>
              <a:ext cx="419375" cy="90473"/>
              <a:chOff x="4390000" y="182175"/>
              <a:chExt cx="419375" cy="90473"/>
            </a:xfrm>
          </p:grpSpPr>
          <p:sp>
            <p:nvSpPr>
              <p:cNvPr id="956" name="Google Shape;956;p51"/>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8" name="Google Shape;958;p51"/>
          <p:cNvGrpSpPr/>
          <p:nvPr/>
        </p:nvGrpSpPr>
        <p:grpSpPr>
          <a:xfrm rot="-1102275">
            <a:off x="239301" y="2899434"/>
            <a:ext cx="541146" cy="2225370"/>
            <a:chOff x="871338" y="1945155"/>
            <a:chExt cx="247109" cy="1016148"/>
          </a:xfrm>
        </p:grpSpPr>
        <p:sp>
          <p:nvSpPr>
            <p:cNvPr id="959" name="Google Shape;959;p51"/>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51"/>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MAIN_POINT_1">
    <p:bg>
      <p:bgPr>
        <a:solidFill>
          <a:schemeClr val="accent2"/>
        </a:solidFill>
        <a:effectLst/>
      </p:bgPr>
    </p:bg>
    <p:spTree>
      <p:nvGrpSpPr>
        <p:cNvPr id="1" name="Shape 963"/>
        <p:cNvGrpSpPr/>
        <p:nvPr/>
      </p:nvGrpSpPr>
      <p:grpSpPr>
        <a:xfrm>
          <a:off x="0" y="0"/>
          <a:ext cx="0" cy="0"/>
          <a:chOff x="0" y="0"/>
          <a:chExt cx="0" cy="0"/>
        </a:xfrm>
      </p:grpSpPr>
      <p:grpSp>
        <p:nvGrpSpPr>
          <p:cNvPr id="964" name="Google Shape;964;p52"/>
          <p:cNvGrpSpPr/>
          <p:nvPr/>
        </p:nvGrpSpPr>
        <p:grpSpPr>
          <a:xfrm>
            <a:off x="319043" y="283350"/>
            <a:ext cx="8505900" cy="4576800"/>
            <a:chOff x="319043" y="283350"/>
            <a:chExt cx="8505900" cy="4576800"/>
          </a:xfrm>
        </p:grpSpPr>
        <p:sp>
          <p:nvSpPr>
            <p:cNvPr id="965" name="Google Shape;965;p52"/>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rot="10800000">
              <a:off x="5767286"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rot="10800000">
              <a:off x="6640281"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52"/>
          <p:cNvGrpSpPr/>
          <p:nvPr/>
        </p:nvGrpSpPr>
        <p:grpSpPr>
          <a:xfrm>
            <a:off x="4281415" y="375214"/>
            <a:ext cx="581170" cy="125403"/>
            <a:chOff x="4685288" y="186288"/>
            <a:chExt cx="419375" cy="90485"/>
          </a:xfrm>
        </p:grpSpPr>
        <p:sp>
          <p:nvSpPr>
            <p:cNvPr id="972" name="Google Shape;972;p5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52"/>
            <p:cNvGrpSpPr/>
            <p:nvPr/>
          </p:nvGrpSpPr>
          <p:grpSpPr>
            <a:xfrm>
              <a:off x="4685288" y="186300"/>
              <a:ext cx="419375" cy="90473"/>
              <a:chOff x="4390000" y="182175"/>
              <a:chExt cx="419375" cy="90473"/>
            </a:xfrm>
          </p:grpSpPr>
          <p:sp>
            <p:nvSpPr>
              <p:cNvPr id="974" name="Google Shape;974;p5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110;p3"/>
          <p:cNvSpPr txBox="1">
            <a:spLocks noGrp="1"/>
          </p:cNvSpPr>
          <p:nvPr>
            <p:ph type="ctrTitle"/>
          </p:nvPr>
        </p:nvSpPr>
        <p:spPr>
          <a:xfrm>
            <a:off x="2492100" y="2123475"/>
            <a:ext cx="4159800" cy="1124400"/>
          </a:xfrm>
          <a:prstGeom prst="rect">
            <a:avLst/>
          </a:prstGeom>
        </p:spPr>
        <p:txBody>
          <a:bodyPr spcFirstLastPara="1" wrap="square" lIns="0" tIns="0" rIns="0" bIns="0" anchor="b" anchorCtr="0">
            <a:noAutofit/>
          </a:bodyPr>
          <a:lstStyle>
            <a:lvl1pPr lvl="0" algn="ctr" rtl="0">
              <a:spcBef>
                <a:spcPts val="0"/>
              </a:spcBef>
              <a:spcAft>
                <a:spcPts val="0"/>
              </a:spcAft>
              <a:buSzPts val="8000"/>
              <a:buNone/>
              <a:defRPr sz="50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11" name="Google Shape;111;p3"/>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3"/>
          <p:cNvSpPr txBox="1">
            <a:spLocks noGrp="1"/>
          </p:cNvSpPr>
          <p:nvPr>
            <p:ph type="title" idx="2" hasCustomPrompt="1"/>
          </p:nvPr>
        </p:nvSpPr>
        <p:spPr>
          <a:xfrm>
            <a:off x="2492100" y="1483386"/>
            <a:ext cx="4159800" cy="7047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70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135"/>
        <p:cNvGrpSpPr/>
        <p:nvPr/>
      </p:nvGrpSpPr>
      <p:grpSpPr>
        <a:xfrm>
          <a:off x="0" y="0"/>
          <a:ext cx="0" cy="0"/>
          <a:chOff x="0" y="0"/>
          <a:chExt cx="0" cy="0"/>
        </a:xfrm>
      </p:grpSpPr>
      <p:sp>
        <p:nvSpPr>
          <p:cNvPr id="136" name="Google Shape;136;p5"/>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4675100" y="579312"/>
            <a:ext cx="3804000" cy="39834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6659628" y="3464137"/>
            <a:ext cx="1805174" cy="1083810"/>
            <a:chOff x="6659628" y="3464137"/>
            <a:chExt cx="1805174" cy="1083810"/>
          </a:xfrm>
        </p:grpSpPr>
        <p:sp>
          <p:nvSpPr>
            <p:cNvPr id="139" name="Google Shape;139;p5"/>
            <p:cNvSpPr/>
            <p:nvPr/>
          </p:nvSpPr>
          <p:spPr>
            <a:xfrm flipH="1">
              <a:off x="6659628" y="3545595"/>
              <a:ext cx="1262868" cy="1002352"/>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611614" y="3464137"/>
              <a:ext cx="853189" cy="845690"/>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p:nvPr/>
        </p:nvSpPr>
        <p:spPr>
          <a:xfrm rot="10800000" flipH="1">
            <a:off x="661175" y="576012"/>
            <a:ext cx="3807600" cy="39867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flipH="1">
            <a:off x="947000" y="591709"/>
            <a:ext cx="1028800" cy="82064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flipH="1">
            <a:off x="1535518" y="590653"/>
            <a:ext cx="804131" cy="641399"/>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flipH="1">
            <a:off x="674764" y="1598807"/>
            <a:ext cx="768932" cy="729508"/>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5"/>
          <p:cNvGrpSpPr/>
          <p:nvPr/>
        </p:nvGrpSpPr>
        <p:grpSpPr>
          <a:xfrm>
            <a:off x="4281415" y="375214"/>
            <a:ext cx="581170" cy="125403"/>
            <a:chOff x="4685288" y="186288"/>
            <a:chExt cx="419375" cy="90485"/>
          </a:xfrm>
        </p:grpSpPr>
        <p:sp>
          <p:nvSpPr>
            <p:cNvPr id="146" name="Google Shape;146;p5"/>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4685288" y="186300"/>
              <a:ext cx="419375" cy="90473"/>
              <a:chOff x="4390000" y="182175"/>
              <a:chExt cx="419375" cy="90473"/>
            </a:xfrm>
          </p:grpSpPr>
          <p:sp>
            <p:nvSpPr>
              <p:cNvPr id="148" name="Google Shape;148;p5"/>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 name="Google Shape;150;p5"/>
          <p:cNvGrpSpPr/>
          <p:nvPr/>
        </p:nvGrpSpPr>
        <p:grpSpPr>
          <a:xfrm rot="-10283466" flipH="1">
            <a:off x="223212" y="142930"/>
            <a:ext cx="541137" cy="2225321"/>
            <a:chOff x="871338" y="1945155"/>
            <a:chExt cx="247109" cy="1016148"/>
          </a:xfrm>
        </p:grpSpPr>
        <p:sp>
          <p:nvSpPr>
            <p:cNvPr id="151" name="Google Shape;151;p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5"/>
          <p:cNvGrpSpPr/>
          <p:nvPr/>
        </p:nvGrpSpPr>
        <p:grpSpPr>
          <a:xfrm rot="-1025565">
            <a:off x="7915709" y="165251"/>
            <a:ext cx="961174" cy="1962025"/>
            <a:chOff x="3789888" y="1403830"/>
            <a:chExt cx="569113" cy="1161936"/>
          </a:xfrm>
        </p:grpSpPr>
        <p:sp>
          <p:nvSpPr>
            <p:cNvPr id="155" name="Google Shape;155;p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789888" y="1403830"/>
              <a:ext cx="81102" cy="79229"/>
            </a:xfrm>
            <a:custGeom>
              <a:avLst/>
              <a:gdLst/>
              <a:ahLst/>
              <a:cxnLst/>
              <a:rect l="l" t="t" r="r" b="b"/>
              <a:pathLst>
                <a:path w="4286" h="4187" extrusionOk="0">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5"/>
          <p:cNvSpPr txBox="1">
            <a:spLocks noGrp="1"/>
          </p:cNvSpPr>
          <p:nvPr>
            <p:ph type="subTitle" idx="1"/>
          </p:nvPr>
        </p:nvSpPr>
        <p:spPr>
          <a:xfrm>
            <a:off x="1379075" y="3084605"/>
            <a:ext cx="2371800" cy="771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9" name="Google Shape;159;p5"/>
          <p:cNvSpPr txBox="1">
            <a:spLocks noGrp="1"/>
          </p:cNvSpPr>
          <p:nvPr>
            <p:ph type="subTitle" idx="2"/>
          </p:nvPr>
        </p:nvSpPr>
        <p:spPr>
          <a:xfrm>
            <a:off x="5391200" y="3084606"/>
            <a:ext cx="2371800" cy="771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0" name="Google Shape;160;p5"/>
          <p:cNvSpPr/>
          <p:nvPr/>
        </p:nvSpPr>
        <p:spPr>
          <a:xfrm>
            <a:off x="3757049" y="44949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txBox="1">
            <a:spLocks noGrp="1"/>
          </p:cNvSpPr>
          <p:nvPr>
            <p:ph type="title"/>
          </p:nvPr>
        </p:nvSpPr>
        <p:spPr>
          <a:xfrm>
            <a:off x="1276350" y="2638425"/>
            <a:ext cx="2581200" cy="42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a:endParaRPr/>
          </a:p>
        </p:txBody>
      </p:sp>
      <p:sp>
        <p:nvSpPr>
          <p:cNvPr id="162" name="Google Shape;162;p5"/>
          <p:cNvSpPr txBox="1">
            <a:spLocks noGrp="1"/>
          </p:cNvSpPr>
          <p:nvPr>
            <p:ph type="title" idx="3"/>
          </p:nvPr>
        </p:nvSpPr>
        <p:spPr>
          <a:xfrm>
            <a:off x="5286375" y="2638425"/>
            <a:ext cx="2581200" cy="42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Google Shape;164;p6"/>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6"/>
          <p:cNvGrpSpPr/>
          <p:nvPr/>
        </p:nvGrpSpPr>
        <p:grpSpPr>
          <a:xfrm>
            <a:off x="4281415" y="75177"/>
            <a:ext cx="581170" cy="125403"/>
            <a:chOff x="4685288" y="186288"/>
            <a:chExt cx="419375" cy="90485"/>
          </a:xfrm>
        </p:grpSpPr>
        <p:sp>
          <p:nvSpPr>
            <p:cNvPr id="166" name="Google Shape;166;p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6"/>
            <p:cNvGrpSpPr/>
            <p:nvPr/>
          </p:nvGrpSpPr>
          <p:grpSpPr>
            <a:xfrm>
              <a:off x="4685288" y="186300"/>
              <a:ext cx="419375" cy="90473"/>
              <a:chOff x="4390000" y="182175"/>
              <a:chExt cx="419375" cy="90473"/>
            </a:xfrm>
          </p:grpSpPr>
          <p:sp>
            <p:nvSpPr>
              <p:cNvPr id="168" name="Google Shape;168;p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 name="Google Shape;170;p6"/>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1" name="Google Shape;171;p6"/>
          <p:cNvGrpSpPr/>
          <p:nvPr/>
        </p:nvGrpSpPr>
        <p:grpSpPr>
          <a:xfrm rot="-9602805" flipH="1">
            <a:off x="29343" y="129067"/>
            <a:ext cx="1386120" cy="2705624"/>
            <a:chOff x="409722" y="228600"/>
            <a:chExt cx="1385931" cy="2705253"/>
          </a:xfrm>
        </p:grpSpPr>
        <p:grpSp>
          <p:nvGrpSpPr>
            <p:cNvPr id="172" name="Google Shape;172;p6"/>
            <p:cNvGrpSpPr/>
            <p:nvPr/>
          </p:nvGrpSpPr>
          <p:grpSpPr>
            <a:xfrm rot="-617154" flipH="1">
              <a:off x="575967" y="402323"/>
              <a:ext cx="1053440" cy="2450002"/>
              <a:chOff x="3817855" y="1437512"/>
              <a:chExt cx="541146" cy="1128254"/>
            </a:xfrm>
          </p:grpSpPr>
          <p:sp>
            <p:nvSpPr>
              <p:cNvPr id="173" name="Google Shape;173;p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6"/>
          <p:cNvGrpSpPr/>
          <p:nvPr/>
        </p:nvGrpSpPr>
        <p:grpSpPr>
          <a:xfrm>
            <a:off x="-9513" y="2"/>
            <a:ext cx="9177947" cy="4737094"/>
            <a:chOff x="-9513" y="2"/>
            <a:chExt cx="9177947" cy="4737094"/>
          </a:xfrm>
        </p:grpSpPr>
        <p:sp>
          <p:nvSpPr>
            <p:cNvPr id="177" name="Google Shape;177;p6"/>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grpSp>
        <p:nvGrpSpPr>
          <p:cNvPr id="196" name="Google Shape;196;p9"/>
          <p:cNvGrpSpPr/>
          <p:nvPr/>
        </p:nvGrpSpPr>
        <p:grpSpPr>
          <a:xfrm>
            <a:off x="-9513" y="-6"/>
            <a:ext cx="9177947" cy="5143519"/>
            <a:chOff x="-9513" y="-6"/>
            <a:chExt cx="9177947" cy="5143519"/>
          </a:xfrm>
        </p:grpSpPr>
        <p:sp>
          <p:nvSpPr>
            <p:cNvPr id="197" name="Google Shape;197;p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9"/>
          <p:cNvSpPr txBox="1">
            <a:spLocks noGrp="1"/>
          </p:cNvSpPr>
          <p:nvPr>
            <p:ph type="ctrTitle"/>
          </p:nvPr>
        </p:nvSpPr>
        <p:spPr>
          <a:xfrm>
            <a:off x="4969070" y="1686150"/>
            <a:ext cx="3441000" cy="4269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205" name="Google Shape;205;p9"/>
          <p:cNvGrpSpPr/>
          <p:nvPr/>
        </p:nvGrpSpPr>
        <p:grpSpPr>
          <a:xfrm>
            <a:off x="4281415" y="75177"/>
            <a:ext cx="581170" cy="125403"/>
            <a:chOff x="4685288" y="186288"/>
            <a:chExt cx="419375" cy="90485"/>
          </a:xfrm>
        </p:grpSpPr>
        <p:sp>
          <p:nvSpPr>
            <p:cNvPr id="206" name="Google Shape;206;p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9"/>
            <p:cNvGrpSpPr/>
            <p:nvPr/>
          </p:nvGrpSpPr>
          <p:grpSpPr>
            <a:xfrm>
              <a:off x="4685288" y="186300"/>
              <a:ext cx="419375" cy="90473"/>
              <a:chOff x="4390000" y="182175"/>
              <a:chExt cx="419375" cy="90473"/>
            </a:xfrm>
          </p:grpSpPr>
          <p:sp>
            <p:nvSpPr>
              <p:cNvPr id="208" name="Google Shape;208;p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0" name="Google Shape;210;p9"/>
          <p:cNvSpPr txBox="1">
            <a:spLocks noGrp="1"/>
          </p:cNvSpPr>
          <p:nvPr>
            <p:ph type="subTitle" idx="1"/>
          </p:nvPr>
        </p:nvSpPr>
        <p:spPr>
          <a:xfrm>
            <a:off x="4876800" y="2313025"/>
            <a:ext cx="3029100" cy="122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213"/>
        <p:cNvGrpSpPr/>
        <p:nvPr/>
      </p:nvGrpSpPr>
      <p:grpSpPr>
        <a:xfrm>
          <a:off x="0" y="0"/>
          <a:ext cx="0" cy="0"/>
          <a:chOff x="0" y="0"/>
          <a:chExt cx="0" cy="0"/>
        </a:xfrm>
      </p:grpSpPr>
      <p:grpSp>
        <p:nvGrpSpPr>
          <p:cNvPr id="214" name="Google Shape;214;p11"/>
          <p:cNvGrpSpPr/>
          <p:nvPr/>
        </p:nvGrpSpPr>
        <p:grpSpPr>
          <a:xfrm>
            <a:off x="319043" y="283350"/>
            <a:ext cx="8505900" cy="4576800"/>
            <a:chOff x="319043" y="283350"/>
            <a:chExt cx="8505900" cy="4576800"/>
          </a:xfrm>
        </p:grpSpPr>
        <p:sp>
          <p:nvSpPr>
            <p:cNvPr id="215" name="Google Shape;215;p11"/>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4281415" y="375214"/>
            <a:ext cx="581170" cy="125403"/>
            <a:chOff x="4685288" y="186288"/>
            <a:chExt cx="419375" cy="90485"/>
          </a:xfrm>
        </p:grpSpPr>
        <p:sp>
          <p:nvSpPr>
            <p:cNvPr id="220" name="Google Shape;220;p11"/>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1"/>
            <p:cNvGrpSpPr/>
            <p:nvPr/>
          </p:nvGrpSpPr>
          <p:grpSpPr>
            <a:xfrm>
              <a:off x="4685288" y="186300"/>
              <a:ext cx="419375" cy="90473"/>
              <a:chOff x="4390000" y="182175"/>
              <a:chExt cx="419375" cy="90473"/>
            </a:xfrm>
          </p:grpSpPr>
          <p:sp>
            <p:nvSpPr>
              <p:cNvPr id="222" name="Google Shape;222;p11"/>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11"/>
          <p:cNvSpPr/>
          <p:nvPr/>
        </p:nvSpPr>
        <p:spPr>
          <a:xfrm rot="10800000" flipH="1">
            <a:off x="6388800"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10800000" flipH="1">
            <a:off x="5778850"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txBox="1">
            <a:spLocks noGrp="1"/>
          </p:cNvSpPr>
          <p:nvPr>
            <p:ph type="title" hasCustomPrompt="1"/>
          </p:nvPr>
        </p:nvSpPr>
        <p:spPr>
          <a:xfrm>
            <a:off x="1057200" y="1106125"/>
            <a:ext cx="7029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7" name="Google Shape;22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229"/>
        <p:cNvGrpSpPr/>
        <p:nvPr/>
      </p:nvGrpSpPr>
      <p:grpSpPr>
        <a:xfrm>
          <a:off x="0" y="0"/>
          <a:ext cx="0" cy="0"/>
          <a:chOff x="0" y="0"/>
          <a:chExt cx="0" cy="0"/>
        </a:xfrm>
      </p:grpSpPr>
      <p:grpSp>
        <p:nvGrpSpPr>
          <p:cNvPr id="230" name="Google Shape;230;p13"/>
          <p:cNvGrpSpPr/>
          <p:nvPr/>
        </p:nvGrpSpPr>
        <p:grpSpPr>
          <a:xfrm>
            <a:off x="-9513" y="-6"/>
            <a:ext cx="9177947" cy="5143519"/>
            <a:chOff x="-9513" y="-6"/>
            <a:chExt cx="9177947" cy="5143519"/>
          </a:xfrm>
        </p:grpSpPr>
        <p:sp>
          <p:nvSpPr>
            <p:cNvPr id="231" name="Google Shape;231;p1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flipH="1">
              <a:off x="109125"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flipH="1">
              <a:off x="1100819"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flipH="1">
              <a:off x="6750722"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flipH="1">
              <a:off x="8024650" y="24328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10800000" flipH="1">
              <a:off x="8024650" y="2598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flipH="1">
              <a:off x="-9513" y="26003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3"/>
          <p:cNvGrpSpPr/>
          <p:nvPr/>
        </p:nvGrpSpPr>
        <p:grpSpPr>
          <a:xfrm>
            <a:off x="4281415" y="75177"/>
            <a:ext cx="581170" cy="125403"/>
            <a:chOff x="4685288" y="186288"/>
            <a:chExt cx="419375" cy="90485"/>
          </a:xfrm>
        </p:grpSpPr>
        <p:sp>
          <p:nvSpPr>
            <p:cNvPr id="239" name="Google Shape;239;p1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3"/>
            <p:cNvGrpSpPr/>
            <p:nvPr/>
          </p:nvGrpSpPr>
          <p:grpSpPr>
            <a:xfrm>
              <a:off x="4685288" y="186300"/>
              <a:ext cx="419375" cy="90473"/>
              <a:chOff x="4390000" y="182175"/>
              <a:chExt cx="419375" cy="90473"/>
            </a:xfrm>
          </p:grpSpPr>
          <p:sp>
            <p:nvSpPr>
              <p:cNvPr id="241" name="Google Shape;241;p1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13"/>
          <p:cNvSpPr txBox="1">
            <a:spLocks noGrp="1"/>
          </p:cNvSpPr>
          <p:nvPr>
            <p:ph type="subTitle" idx="1"/>
          </p:nvPr>
        </p:nvSpPr>
        <p:spPr>
          <a:xfrm>
            <a:off x="1454213" y="2117745"/>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44" name="Google Shape;244;p13"/>
          <p:cNvSpPr txBox="1">
            <a:spLocks noGrp="1"/>
          </p:cNvSpPr>
          <p:nvPr>
            <p:ph type="subTitle" idx="2"/>
          </p:nvPr>
        </p:nvSpPr>
        <p:spPr>
          <a:xfrm>
            <a:off x="5322225" y="2127834"/>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45" name="Google Shape;245;p13"/>
          <p:cNvSpPr txBox="1">
            <a:spLocks noGrp="1"/>
          </p:cNvSpPr>
          <p:nvPr>
            <p:ph type="title" hasCustomPrompt="1"/>
          </p:nvPr>
        </p:nvSpPr>
        <p:spPr>
          <a:xfrm>
            <a:off x="2270363" y="1392503"/>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46" name="Google Shape;246;p13"/>
          <p:cNvSpPr txBox="1">
            <a:spLocks noGrp="1"/>
          </p:cNvSpPr>
          <p:nvPr>
            <p:ph type="title" idx="3" hasCustomPrompt="1"/>
          </p:nvPr>
        </p:nvSpPr>
        <p:spPr>
          <a:xfrm>
            <a:off x="6130262" y="1393328"/>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47" name="Google Shape;247;p13"/>
          <p:cNvSpPr txBox="1">
            <a:spLocks noGrp="1"/>
          </p:cNvSpPr>
          <p:nvPr>
            <p:ph type="subTitle" idx="4"/>
          </p:nvPr>
        </p:nvSpPr>
        <p:spPr>
          <a:xfrm>
            <a:off x="1009425" y="180997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48" name="Google Shape;248;p13"/>
          <p:cNvSpPr txBox="1">
            <a:spLocks noGrp="1"/>
          </p:cNvSpPr>
          <p:nvPr>
            <p:ph type="subTitle" idx="5"/>
          </p:nvPr>
        </p:nvSpPr>
        <p:spPr>
          <a:xfrm>
            <a:off x="4877475" y="182007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49" name="Google Shape;249;p13"/>
          <p:cNvSpPr txBox="1">
            <a:spLocks noGrp="1"/>
          </p:cNvSpPr>
          <p:nvPr>
            <p:ph type="title" idx="6"/>
          </p:nvPr>
        </p:nvSpPr>
        <p:spPr>
          <a:xfrm>
            <a:off x="722375" y="53075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0" name="Google Shape;250;p13"/>
          <p:cNvSpPr txBox="1">
            <a:spLocks noGrp="1"/>
          </p:cNvSpPr>
          <p:nvPr>
            <p:ph type="subTitle" idx="7"/>
          </p:nvPr>
        </p:nvSpPr>
        <p:spPr>
          <a:xfrm>
            <a:off x="1454213" y="3738095"/>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51" name="Google Shape;251;p13"/>
          <p:cNvSpPr txBox="1">
            <a:spLocks noGrp="1"/>
          </p:cNvSpPr>
          <p:nvPr>
            <p:ph type="subTitle" idx="8"/>
          </p:nvPr>
        </p:nvSpPr>
        <p:spPr>
          <a:xfrm>
            <a:off x="5322225" y="3748184"/>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52" name="Google Shape;252;p13"/>
          <p:cNvSpPr txBox="1">
            <a:spLocks noGrp="1"/>
          </p:cNvSpPr>
          <p:nvPr>
            <p:ph type="title" idx="9" hasCustomPrompt="1"/>
          </p:nvPr>
        </p:nvSpPr>
        <p:spPr>
          <a:xfrm>
            <a:off x="2270363" y="3012853"/>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53" name="Google Shape;253;p13"/>
          <p:cNvSpPr txBox="1">
            <a:spLocks noGrp="1"/>
          </p:cNvSpPr>
          <p:nvPr>
            <p:ph type="title" idx="13" hasCustomPrompt="1"/>
          </p:nvPr>
        </p:nvSpPr>
        <p:spPr>
          <a:xfrm>
            <a:off x="6130262" y="3013678"/>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54" name="Google Shape;254;p13"/>
          <p:cNvSpPr txBox="1">
            <a:spLocks noGrp="1"/>
          </p:cNvSpPr>
          <p:nvPr>
            <p:ph type="subTitle" idx="14"/>
          </p:nvPr>
        </p:nvSpPr>
        <p:spPr>
          <a:xfrm>
            <a:off x="1009425" y="343032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55" name="Google Shape;255;p13"/>
          <p:cNvSpPr txBox="1">
            <a:spLocks noGrp="1"/>
          </p:cNvSpPr>
          <p:nvPr>
            <p:ph type="subTitle" idx="15"/>
          </p:nvPr>
        </p:nvSpPr>
        <p:spPr>
          <a:xfrm>
            <a:off x="4877475" y="344042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2">
    <p:bg>
      <p:bgPr>
        <a:solidFill>
          <a:schemeClr val="accent2"/>
        </a:solidFill>
        <a:effectLst/>
      </p:bgPr>
    </p:bg>
    <p:spTree>
      <p:nvGrpSpPr>
        <p:cNvPr id="1" name="Shape 314"/>
        <p:cNvGrpSpPr/>
        <p:nvPr/>
      </p:nvGrpSpPr>
      <p:grpSpPr>
        <a:xfrm>
          <a:off x="0" y="0"/>
          <a:ext cx="0" cy="0"/>
          <a:chOff x="0" y="0"/>
          <a:chExt cx="0" cy="0"/>
        </a:xfrm>
      </p:grpSpPr>
      <p:grpSp>
        <p:nvGrpSpPr>
          <p:cNvPr id="315" name="Google Shape;315;p17"/>
          <p:cNvGrpSpPr/>
          <p:nvPr/>
        </p:nvGrpSpPr>
        <p:grpSpPr>
          <a:xfrm>
            <a:off x="319043" y="283350"/>
            <a:ext cx="8505900" cy="4576800"/>
            <a:chOff x="319043" y="283350"/>
            <a:chExt cx="8505900" cy="4576800"/>
          </a:xfrm>
        </p:grpSpPr>
        <p:sp>
          <p:nvSpPr>
            <p:cNvPr id="316" name="Google Shape;316;p17"/>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7"/>
          <p:cNvGrpSpPr/>
          <p:nvPr/>
        </p:nvGrpSpPr>
        <p:grpSpPr>
          <a:xfrm rot="10800000" flipH="1">
            <a:off x="304801" y="269300"/>
            <a:ext cx="8534303" cy="4605119"/>
            <a:chOff x="-9513" y="284925"/>
            <a:chExt cx="9036746" cy="4876238"/>
          </a:xfrm>
        </p:grpSpPr>
        <p:sp>
          <p:nvSpPr>
            <p:cNvPr id="319" name="Google Shape;319;p17"/>
            <p:cNvSpPr/>
            <p:nvPr/>
          </p:nvSpPr>
          <p:spPr>
            <a:xfrm>
              <a:off x="6729311" y="284925"/>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743298" y="389642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rot="10800000">
              <a:off x="-9513" y="999323"/>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7831151" y="2833475"/>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17"/>
          <p:cNvGrpSpPr/>
          <p:nvPr/>
        </p:nvGrpSpPr>
        <p:grpSpPr>
          <a:xfrm>
            <a:off x="4281415" y="375214"/>
            <a:ext cx="581170" cy="125403"/>
            <a:chOff x="4685288" y="186288"/>
            <a:chExt cx="419375" cy="90485"/>
          </a:xfrm>
        </p:grpSpPr>
        <p:sp>
          <p:nvSpPr>
            <p:cNvPr id="325" name="Google Shape;325;p17"/>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7"/>
            <p:cNvGrpSpPr/>
            <p:nvPr/>
          </p:nvGrpSpPr>
          <p:grpSpPr>
            <a:xfrm>
              <a:off x="4685288" y="186300"/>
              <a:ext cx="419375" cy="90473"/>
              <a:chOff x="4390000" y="182175"/>
              <a:chExt cx="419375" cy="90473"/>
            </a:xfrm>
          </p:grpSpPr>
          <p:sp>
            <p:nvSpPr>
              <p:cNvPr id="327" name="Google Shape;327;p17"/>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9" name="Google Shape;329;p17"/>
          <p:cNvSpPr txBox="1">
            <a:spLocks noGrp="1"/>
          </p:cNvSpPr>
          <p:nvPr>
            <p:ph type="ctrTitle"/>
          </p:nvPr>
        </p:nvSpPr>
        <p:spPr>
          <a:xfrm>
            <a:off x="3624263" y="1714500"/>
            <a:ext cx="4229100" cy="1289400"/>
          </a:xfrm>
          <a:prstGeom prst="rect">
            <a:avLst/>
          </a:prstGeom>
        </p:spPr>
        <p:txBody>
          <a:bodyPr spcFirstLastPara="1" wrap="square" lIns="0" tIns="0" rIns="0" bIns="0" anchor="b" anchorCtr="0">
            <a:noAutofit/>
          </a:bodyPr>
          <a:lstStyle>
            <a:lvl1pPr lvl="0" rtl="0">
              <a:spcBef>
                <a:spcPts val="0"/>
              </a:spcBef>
              <a:spcAft>
                <a:spcPts val="0"/>
              </a:spcAft>
              <a:buSzPts val="8000"/>
              <a:buNone/>
              <a:defRPr sz="34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330" name="Google Shape;330;p17"/>
          <p:cNvSpPr txBox="1">
            <a:spLocks noGrp="1"/>
          </p:cNvSpPr>
          <p:nvPr>
            <p:ph type="subTitle" idx="1"/>
          </p:nvPr>
        </p:nvSpPr>
        <p:spPr>
          <a:xfrm>
            <a:off x="3624263" y="3095225"/>
            <a:ext cx="4229100" cy="33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1" name="Google Shape;331;p17">
            <a:hlinkClick r:id="rId2" action="ppaction://hlinksldjump"/>
          </p:cNvPr>
          <p:cNvSpPr txBox="1">
            <a:spLocks noGrp="1"/>
          </p:cNvSpPr>
          <p:nvPr>
            <p:ph type="title" idx="2" hasCustomPrompt="1"/>
          </p:nvPr>
        </p:nvSpPr>
        <p:spPr>
          <a:xfrm>
            <a:off x="1145775" y="1714500"/>
            <a:ext cx="2204400" cy="12858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96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59" r:id="rId8"/>
    <p:sldLayoutId id="2147483663" r:id="rId9"/>
    <p:sldLayoutId id="2147483665" r:id="rId10"/>
    <p:sldLayoutId id="2147483668" r:id="rId11"/>
    <p:sldLayoutId id="2147483696" r:id="rId12"/>
    <p:sldLayoutId id="2147483697" r:id="rId13"/>
    <p:sldLayoutId id="214748369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89"/>
        <p:cNvGrpSpPr/>
        <p:nvPr/>
      </p:nvGrpSpPr>
      <p:grpSpPr>
        <a:xfrm>
          <a:off x="0" y="0"/>
          <a:ext cx="0" cy="0"/>
          <a:chOff x="0" y="0"/>
          <a:chExt cx="0" cy="0"/>
        </a:xfrm>
      </p:grpSpPr>
      <p:sp>
        <p:nvSpPr>
          <p:cNvPr id="990" name="Google Shape;990;p58"/>
          <p:cNvSpPr txBox="1">
            <a:spLocks noGrp="1"/>
          </p:cNvSpPr>
          <p:nvPr>
            <p:ph type="subTitle" idx="1"/>
          </p:nvPr>
        </p:nvSpPr>
        <p:spPr>
          <a:xfrm>
            <a:off x="2210315" y="3077084"/>
            <a:ext cx="4635900" cy="792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No.11 Group</a:t>
            </a:r>
          </a:p>
          <a:p>
            <a:pPr marL="0" lvl="0" indent="0" algn="ctr" rtl="0">
              <a:lnSpc>
                <a:spcPct val="150000"/>
              </a:lnSpc>
              <a:spcBef>
                <a:spcPts val="0"/>
              </a:spcBef>
              <a:spcAft>
                <a:spcPts val="0"/>
              </a:spcAft>
              <a:buNone/>
            </a:pPr>
            <a:r>
              <a:rPr lang="en-US" dirty="0"/>
              <a:t>Pre: </a:t>
            </a:r>
            <a:r>
              <a:rPr lang="en-US" dirty="0" err="1"/>
              <a:t>Ziying</a:t>
            </a:r>
            <a:r>
              <a:rPr lang="en-US" dirty="0"/>
              <a:t> Lan</a:t>
            </a:r>
          </a:p>
          <a:p>
            <a:pPr marL="0" lvl="0" indent="0" algn="ctr" rtl="0">
              <a:lnSpc>
                <a:spcPct val="150000"/>
              </a:lnSpc>
              <a:spcBef>
                <a:spcPts val="0"/>
              </a:spcBef>
              <a:spcAft>
                <a:spcPts val="0"/>
              </a:spcAft>
              <a:buNone/>
            </a:pPr>
            <a:endParaRPr dirty="0"/>
          </a:p>
        </p:txBody>
      </p:sp>
      <p:sp>
        <p:nvSpPr>
          <p:cNvPr id="991" name="Google Shape;991;p58"/>
          <p:cNvSpPr txBox="1">
            <a:spLocks noGrp="1"/>
          </p:cNvSpPr>
          <p:nvPr>
            <p:ph type="ctrTitle"/>
          </p:nvPr>
        </p:nvSpPr>
        <p:spPr>
          <a:xfrm>
            <a:off x="1933021" y="1446767"/>
            <a:ext cx="5351400" cy="1370100"/>
          </a:xfrm>
          <a:prstGeom prst="rect">
            <a:avLst/>
          </a:prstGeom>
        </p:spPr>
        <p:txBody>
          <a:bodyPr spcFirstLastPara="1" wrap="square" lIns="91425" tIns="91425" rIns="91425" bIns="91425" anchor="b" anchorCtr="0">
            <a:noAutofit/>
          </a:bodyPr>
          <a:lstStyle/>
          <a:p>
            <a:r>
              <a:rPr lang="en-US" altLang="zh-CN" sz="3600" dirty="0"/>
              <a:t>HVAC Energy Efficient Design </a:t>
            </a:r>
            <a:endParaRPr lang="zh-CN" altLang="zh-CN" dirty="0"/>
          </a:p>
        </p:txBody>
      </p:sp>
      <p:grpSp>
        <p:nvGrpSpPr>
          <p:cNvPr id="992" name="Google Shape;992;p58"/>
          <p:cNvGrpSpPr/>
          <p:nvPr/>
        </p:nvGrpSpPr>
        <p:grpSpPr>
          <a:xfrm flipH="1">
            <a:off x="1783208" y="704857"/>
            <a:ext cx="864824" cy="693028"/>
            <a:chOff x="10049025" y="922900"/>
            <a:chExt cx="537625" cy="430800"/>
          </a:xfrm>
        </p:grpSpPr>
        <p:sp>
          <p:nvSpPr>
            <p:cNvPr id="993" name="Google Shape;993;p58"/>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8"/>
          <p:cNvGrpSpPr/>
          <p:nvPr/>
        </p:nvGrpSpPr>
        <p:grpSpPr>
          <a:xfrm rot="1628208">
            <a:off x="6677278" y="3040846"/>
            <a:ext cx="587736" cy="781797"/>
            <a:chOff x="3600400" y="2783875"/>
            <a:chExt cx="402275" cy="535100"/>
          </a:xfrm>
        </p:grpSpPr>
        <p:sp>
          <p:nvSpPr>
            <p:cNvPr id="1026" name="Google Shape;1026;p58"/>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8"/>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86"/>
          <p:cNvSpPr txBox="1">
            <a:spLocks noGrp="1"/>
          </p:cNvSpPr>
          <p:nvPr>
            <p:ph type="subTitle" idx="1"/>
          </p:nvPr>
        </p:nvSpPr>
        <p:spPr>
          <a:xfrm>
            <a:off x="1379075" y="3084605"/>
            <a:ext cx="2371800" cy="771900"/>
          </a:xfrm>
          <a:prstGeom prst="rect">
            <a:avLst/>
          </a:prstGeom>
        </p:spPr>
        <p:txBody>
          <a:bodyPr spcFirstLastPara="1" wrap="square" lIns="0" tIns="0" rIns="0" bIns="0" anchor="t" anchorCtr="0">
            <a:noAutofit/>
          </a:bodyPr>
          <a:lstStyle/>
          <a:p>
            <a:pPr marL="0" lvl="0" indent="0"/>
            <a:r>
              <a:rPr lang="en-US" altLang="zh-CN" dirty="0"/>
              <a:t>Solar energy and other renewable energy sources</a:t>
            </a:r>
            <a:endParaRPr dirty="0"/>
          </a:p>
        </p:txBody>
      </p:sp>
      <p:grpSp>
        <p:nvGrpSpPr>
          <p:cNvPr id="2729" name="Google Shape;2729;p86"/>
          <p:cNvGrpSpPr/>
          <p:nvPr/>
        </p:nvGrpSpPr>
        <p:grpSpPr>
          <a:xfrm>
            <a:off x="2138856" y="1586720"/>
            <a:ext cx="852251" cy="854383"/>
            <a:chOff x="1197125" y="238125"/>
            <a:chExt cx="5206175" cy="5219200"/>
          </a:xfrm>
        </p:grpSpPr>
        <p:sp>
          <p:nvSpPr>
            <p:cNvPr id="2730" name="Google Shape;2730;p86"/>
            <p:cNvSpPr/>
            <p:nvPr/>
          </p:nvSpPr>
          <p:spPr>
            <a:xfrm>
              <a:off x="2986325" y="4238125"/>
              <a:ext cx="488525" cy="243850"/>
            </a:xfrm>
            <a:custGeom>
              <a:avLst/>
              <a:gdLst/>
              <a:ahLst/>
              <a:cxnLst/>
              <a:rect l="l" t="t" r="r" b="b"/>
              <a:pathLst>
                <a:path w="19541" h="9754" extrusionOk="0">
                  <a:moveTo>
                    <a:pt x="1" y="0"/>
                  </a:moveTo>
                  <a:lnTo>
                    <a:pt x="1" y="9754"/>
                  </a:lnTo>
                  <a:lnTo>
                    <a:pt x="19540" y="9754"/>
                  </a:lnTo>
                  <a:lnTo>
                    <a:pt x="19540" y="0"/>
                  </a:lnTo>
                  <a:close/>
                </a:path>
              </a:pathLst>
            </a:custGeom>
            <a:solidFill>
              <a:srgbClr val="FFB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6"/>
            <p:cNvSpPr/>
            <p:nvPr/>
          </p:nvSpPr>
          <p:spPr>
            <a:xfrm>
              <a:off x="1277875" y="983475"/>
              <a:ext cx="5044675" cy="2522350"/>
            </a:xfrm>
            <a:custGeom>
              <a:avLst/>
              <a:gdLst/>
              <a:ahLst/>
              <a:cxnLst/>
              <a:rect l="l" t="t" r="r" b="b"/>
              <a:pathLst>
                <a:path w="201787" h="100894" extrusionOk="0">
                  <a:moveTo>
                    <a:pt x="0" y="1"/>
                  </a:moveTo>
                  <a:lnTo>
                    <a:pt x="0" y="100894"/>
                  </a:lnTo>
                  <a:lnTo>
                    <a:pt x="201787" y="100894"/>
                  </a:lnTo>
                  <a:lnTo>
                    <a:pt x="20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6"/>
            <p:cNvSpPr/>
            <p:nvPr/>
          </p:nvSpPr>
          <p:spPr>
            <a:xfrm>
              <a:off x="2498675" y="3342700"/>
              <a:ext cx="2603900" cy="325425"/>
            </a:xfrm>
            <a:custGeom>
              <a:avLst/>
              <a:gdLst/>
              <a:ahLst/>
              <a:cxnLst/>
              <a:rect l="l" t="t" r="r" b="b"/>
              <a:pathLst>
                <a:path w="104156" h="13017" extrusionOk="0">
                  <a:moveTo>
                    <a:pt x="0" y="1"/>
                  </a:moveTo>
                  <a:lnTo>
                    <a:pt x="0" y="13016"/>
                  </a:lnTo>
                  <a:lnTo>
                    <a:pt x="104155" y="13016"/>
                  </a:lnTo>
                  <a:lnTo>
                    <a:pt x="104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6"/>
            <p:cNvSpPr/>
            <p:nvPr/>
          </p:nvSpPr>
          <p:spPr>
            <a:xfrm>
              <a:off x="2824050" y="1716600"/>
              <a:ext cx="1952325" cy="1172725"/>
            </a:xfrm>
            <a:custGeom>
              <a:avLst/>
              <a:gdLst/>
              <a:ahLst/>
              <a:cxnLst/>
              <a:rect l="l" t="t" r="r" b="b"/>
              <a:pathLst>
                <a:path w="78093" h="46909" extrusionOk="0">
                  <a:moveTo>
                    <a:pt x="1" y="1"/>
                  </a:moveTo>
                  <a:lnTo>
                    <a:pt x="1" y="6427"/>
                  </a:lnTo>
                  <a:lnTo>
                    <a:pt x="7373" y="6427"/>
                  </a:lnTo>
                  <a:lnTo>
                    <a:pt x="19507" y="46908"/>
                  </a:lnTo>
                  <a:lnTo>
                    <a:pt x="31674" y="6427"/>
                  </a:lnTo>
                  <a:lnTo>
                    <a:pt x="78093" y="6427"/>
                  </a:lnTo>
                  <a:lnTo>
                    <a:pt x="78093" y="1"/>
                  </a:lnTo>
                  <a:lnTo>
                    <a:pt x="26912" y="1"/>
                  </a:lnTo>
                  <a:lnTo>
                    <a:pt x="19507" y="24596"/>
                  </a:lnTo>
                  <a:lnTo>
                    <a:pt x="121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6"/>
            <p:cNvSpPr/>
            <p:nvPr/>
          </p:nvSpPr>
          <p:spPr>
            <a:xfrm>
              <a:off x="3795300" y="2091725"/>
              <a:ext cx="631225" cy="631225"/>
            </a:xfrm>
            <a:custGeom>
              <a:avLst/>
              <a:gdLst/>
              <a:ahLst/>
              <a:cxnLst/>
              <a:rect l="l" t="t" r="r" b="b"/>
              <a:pathLst>
                <a:path w="25249" h="25249" extrusionOk="0">
                  <a:moveTo>
                    <a:pt x="4535" y="1"/>
                  </a:moveTo>
                  <a:lnTo>
                    <a:pt x="1" y="4535"/>
                  </a:lnTo>
                  <a:lnTo>
                    <a:pt x="8091" y="12625"/>
                  </a:lnTo>
                  <a:lnTo>
                    <a:pt x="1" y="20715"/>
                  </a:lnTo>
                  <a:lnTo>
                    <a:pt x="4535" y="25249"/>
                  </a:lnTo>
                  <a:lnTo>
                    <a:pt x="12625" y="17159"/>
                  </a:lnTo>
                  <a:lnTo>
                    <a:pt x="20714" y="25249"/>
                  </a:lnTo>
                  <a:lnTo>
                    <a:pt x="25249" y="20715"/>
                  </a:lnTo>
                  <a:lnTo>
                    <a:pt x="17159" y="12625"/>
                  </a:lnTo>
                  <a:lnTo>
                    <a:pt x="25249" y="4535"/>
                  </a:lnTo>
                  <a:lnTo>
                    <a:pt x="20714" y="1"/>
                  </a:lnTo>
                  <a:lnTo>
                    <a:pt x="12625" y="8091"/>
                  </a:lnTo>
                  <a:lnTo>
                    <a:pt x="4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6"/>
            <p:cNvSpPr/>
            <p:nvPr/>
          </p:nvSpPr>
          <p:spPr>
            <a:xfrm>
              <a:off x="2294800" y="3262800"/>
              <a:ext cx="3010825" cy="2194525"/>
            </a:xfrm>
            <a:custGeom>
              <a:avLst/>
              <a:gdLst/>
              <a:ahLst/>
              <a:cxnLst/>
              <a:rect l="l" t="t" r="r" b="b"/>
              <a:pathLst>
                <a:path w="120433" h="87781" extrusionOk="0">
                  <a:moveTo>
                    <a:pt x="109081" y="6394"/>
                  </a:moveTo>
                  <a:lnTo>
                    <a:pt x="109081" y="13015"/>
                  </a:lnTo>
                  <a:lnTo>
                    <a:pt x="11352" y="13015"/>
                  </a:lnTo>
                  <a:lnTo>
                    <a:pt x="11352" y="6394"/>
                  </a:lnTo>
                  <a:close/>
                  <a:moveTo>
                    <a:pt x="97077" y="19442"/>
                  </a:moveTo>
                  <a:lnTo>
                    <a:pt x="101220" y="45570"/>
                  </a:lnTo>
                  <a:lnTo>
                    <a:pt x="19213" y="45570"/>
                  </a:lnTo>
                  <a:lnTo>
                    <a:pt x="23356" y="19442"/>
                  </a:lnTo>
                  <a:close/>
                  <a:moveTo>
                    <a:pt x="4926" y="0"/>
                  </a:moveTo>
                  <a:lnTo>
                    <a:pt x="4926" y="19442"/>
                  </a:lnTo>
                  <a:lnTo>
                    <a:pt x="16865" y="19442"/>
                  </a:lnTo>
                  <a:lnTo>
                    <a:pt x="7014" y="81354"/>
                  </a:lnTo>
                  <a:lnTo>
                    <a:pt x="0" y="81354"/>
                  </a:lnTo>
                  <a:lnTo>
                    <a:pt x="0" y="87780"/>
                  </a:lnTo>
                  <a:lnTo>
                    <a:pt x="19540" y="87780"/>
                  </a:lnTo>
                  <a:lnTo>
                    <a:pt x="19540" y="81354"/>
                  </a:lnTo>
                  <a:lnTo>
                    <a:pt x="13538" y="81354"/>
                  </a:lnTo>
                  <a:lnTo>
                    <a:pt x="18202" y="51964"/>
                  </a:lnTo>
                  <a:lnTo>
                    <a:pt x="102231" y="51964"/>
                  </a:lnTo>
                  <a:lnTo>
                    <a:pt x="106896" y="81354"/>
                  </a:lnTo>
                  <a:lnTo>
                    <a:pt x="100894" y="81354"/>
                  </a:lnTo>
                  <a:lnTo>
                    <a:pt x="100894" y="87780"/>
                  </a:lnTo>
                  <a:lnTo>
                    <a:pt x="120433" y="87780"/>
                  </a:lnTo>
                  <a:lnTo>
                    <a:pt x="120433" y="81354"/>
                  </a:lnTo>
                  <a:lnTo>
                    <a:pt x="113420" y="81354"/>
                  </a:lnTo>
                  <a:lnTo>
                    <a:pt x="103568" y="19442"/>
                  </a:lnTo>
                  <a:lnTo>
                    <a:pt x="115507" y="19442"/>
                  </a:lnTo>
                  <a:lnTo>
                    <a:pt x="115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6"/>
            <p:cNvSpPr/>
            <p:nvPr/>
          </p:nvSpPr>
          <p:spPr>
            <a:xfrm>
              <a:off x="2986325" y="4157400"/>
              <a:ext cx="488525" cy="160675"/>
            </a:xfrm>
            <a:custGeom>
              <a:avLst/>
              <a:gdLst/>
              <a:ahLst/>
              <a:cxnLst/>
              <a:rect l="l" t="t" r="r" b="b"/>
              <a:pathLst>
                <a:path w="19541" h="6427" extrusionOk="0">
                  <a:moveTo>
                    <a:pt x="1" y="0"/>
                  </a:moveTo>
                  <a:lnTo>
                    <a:pt x="1" y="6426"/>
                  </a:lnTo>
                  <a:lnTo>
                    <a:pt x="19540" y="6426"/>
                  </a:lnTo>
                  <a:lnTo>
                    <a:pt x="195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6"/>
            <p:cNvSpPr/>
            <p:nvPr/>
          </p:nvSpPr>
          <p:spPr>
            <a:xfrm>
              <a:off x="3150250" y="3993475"/>
              <a:ext cx="160675" cy="244675"/>
            </a:xfrm>
            <a:custGeom>
              <a:avLst/>
              <a:gdLst/>
              <a:ahLst/>
              <a:cxnLst/>
              <a:rect l="l" t="t" r="r" b="b"/>
              <a:pathLst>
                <a:path w="6427" h="9787" extrusionOk="0">
                  <a:moveTo>
                    <a:pt x="1" y="0"/>
                  </a:moveTo>
                  <a:lnTo>
                    <a:pt x="1" y="9786"/>
                  </a:lnTo>
                  <a:lnTo>
                    <a:pt x="6427" y="9786"/>
                  </a:lnTo>
                  <a:lnTo>
                    <a:pt x="6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6"/>
            <p:cNvSpPr/>
            <p:nvPr/>
          </p:nvSpPr>
          <p:spPr>
            <a:xfrm>
              <a:off x="3881750" y="4157400"/>
              <a:ext cx="406950" cy="160675"/>
            </a:xfrm>
            <a:custGeom>
              <a:avLst/>
              <a:gdLst/>
              <a:ahLst/>
              <a:cxnLst/>
              <a:rect l="l" t="t" r="r" b="b"/>
              <a:pathLst>
                <a:path w="16278" h="6427" extrusionOk="0">
                  <a:moveTo>
                    <a:pt x="1" y="0"/>
                  </a:moveTo>
                  <a:lnTo>
                    <a:pt x="1" y="6426"/>
                  </a:lnTo>
                  <a:lnTo>
                    <a:pt x="16278" y="6426"/>
                  </a:lnTo>
                  <a:lnTo>
                    <a:pt x="16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6"/>
            <p:cNvSpPr/>
            <p:nvPr/>
          </p:nvSpPr>
          <p:spPr>
            <a:xfrm>
              <a:off x="1197125" y="238125"/>
              <a:ext cx="5206175" cy="3347625"/>
            </a:xfrm>
            <a:custGeom>
              <a:avLst/>
              <a:gdLst/>
              <a:ahLst/>
              <a:cxnLst/>
              <a:rect l="l" t="t" r="r" b="b"/>
              <a:pathLst>
                <a:path w="208247" h="133905" extrusionOk="0">
                  <a:moveTo>
                    <a:pt x="121347" y="16734"/>
                  </a:moveTo>
                  <a:lnTo>
                    <a:pt x="122913" y="26585"/>
                  </a:lnTo>
                  <a:lnTo>
                    <a:pt x="85335" y="26585"/>
                  </a:lnTo>
                  <a:lnTo>
                    <a:pt x="86900" y="16734"/>
                  </a:lnTo>
                  <a:close/>
                  <a:moveTo>
                    <a:pt x="83051" y="0"/>
                  </a:moveTo>
                  <a:lnTo>
                    <a:pt x="78843" y="26585"/>
                  </a:lnTo>
                  <a:lnTo>
                    <a:pt x="1" y="26585"/>
                  </a:lnTo>
                  <a:lnTo>
                    <a:pt x="1" y="133905"/>
                  </a:lnTo>
                  <a:lnTo>
                    <a:pt x="45538" y="133905"/>
                  </a:lnTo>
                  <a:lnTo>
                    <a:pt x="45538" y="127478"/>
                  </a:lnTo>
                  <a:lnTo>
                    <a:pt x="6427" y="127478"/>
                  </a:lnTo>
                  <a:lnTo>
                    <a:pt x="6427" y="33011"/>
                  </a:lnTo>
                  <a:lnTo>
                    <a:pt x="201820" y="33011"/>
                  </a:lnTo>
                  <a:lnTo>
                    <a:pt x="201820" y="127478"/>
                  </a:lnTo>
                  <a:lnTo>
                    <a:pt x="162709" y="127478"/>
                  </a:lnTo>
                  <a:lnTo>
                    <a:pt x="162709" y="133905"/>
                  </a:lnTo>
                  <a:lnTo>
                    <a:pt x="208246" y="133905"/>
                  </a:lnTo>
                  <a:lnTo>
                    <a:pt x="208246" y="26585"/>
                  </a:lnTo>
                  <a:lnTo>
                    <a:pt x="129404" y="26585"/>
                  </a:lnTo>
                  <a:lnTo>
                    <a:pt x="125196" y="0"/>
                  </a:lnTo>
                  <a:lnTo>
                    <a:pt x="118868" y="1011"/>
                  </a:lnTo>
                  <a:lnTo>
                    <a:pt x="120336" y="10308"/>
                  </a:lnTo>
                  <a:lnTo>
                    <a:pt x="87911" y="10308"/>
                  </a:lnTo>
                  <a:lnTo>
                    <a:pt x="89379" y="1011"/>
                  </a:lnTo>
                  <a:lnTo>
                    <a:pt x="830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0" name="Google Shape;2740;p86"/>
          <p:cNvSpPr txBox="1">
            <a:spLocks noGrp="1"/>
          </p:cNvSpPr>
          <p:nvPr>
            <p:ph type="title"/>
          </p:nvPr>
        </p:nvSpPr>
        <p:spPr>
          <a:xfrm>
            <a:off x="1276350" y="2638425"/>
            <a:ext cx="2581200" cy="420300"/>
          </a:xfrm>
          <a:prstGeom prst="rect">
            <a:avLst/>
          </a:prstGeom>
        </p:spPr>
        <p:txBody>
          <a:bodyPr spcFirstLastPara="1" wrap="square" lIns="91425" tIns="91425" rIns="91425" bIns="91425" anchor="b" anchorCtr="0">
            <a:noAutofit/>
          </a:bodyPr>
          <a:lstStyle/>
          <a:p>
            <a:pPr lvl="0"/>
            <a:r>
              <a:rPr lang="en-US" altLang="zh-CN" dirty="0"/>
              <a:t>Solar</a:t>
            </a:r>
            <a:endParaRPr dirty="0"/>
          </a:p>
        </p:txBody>
      </p:sp>
      <p:sp>
        <p:nvSpPr>
          <p:cNvPr id="2742" name="Google Shape;2742;p86">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6">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35ECFF95-0652-4F6B-BD40-1E3997461F79}"/>
              </a:ext>
            </a:extLst>
          </p:cNvPr>
          <p:cNvSpPr txBox="1"/>
          <p:nvPr/>
        </p:nvSpPr>
        <p:spPr>
          <a:xfrm>
            <a:off x="4915224" y="740026"/>
            <a:ext cx="3359889" cy="4112408"/>
          </a:xfrm>
          <a:prstGeom prst="rect">
            <a:avLst/>
          </a:prstGeom>
          <a:noFill/>
        </p:spPr>
        <p:txBody>
          <a:bodyPr wrap="square" rtlCol="0">
            <a:spAutoFit/>
          </a:bodyPr>
          <a:lstStyle/>
          <a:p>
            <a:pPr>
              <a:lnSpc>
                <a:spcPct val="150000"/>
              </a:lnSpc>
            </a:pPr>
            <a:r>
              <a:rPr lang="en-US" altLang="zh-CN" sz="1600" dirty="0">
                <a:latin typeface="Didact Gothic" panose="02010600030101010101" charset="0"/>
              </a:rPr>
              <a:t>      When choosing air conditioning cold and heat sources, it’s crucial to consider factors like investment, costs, energy consumption, reliability, safety, environmental impact, service life, and room area. Additionally, energy structure, prices, policies, urban planning, and local conditions should be taken into account. </a:t>
            </a:r>
            <a:endParaRPr lang="zh-CN" altLang="zh-CN" sz="1600" dirty="0">
              <a:latin typeface="Didact Gothic" panose="02010600030101010101" charset="0"/>
            </a:endParaRPr>
          </a:p>
          <a:p>
            <a:pPr>
              <a:lnSpc>
                <a:spcPct val="150000"/>
              </a:lnSpc>
            </a:pPr>
            <a:endParaRPr lang="zh-CN" altLang="en-US" sz="1600" dirty="0">
              <a:latin typeface="Didact Gothic" panose="02010600030101010101" charset="0"/>
            </a:endParaRPr>
          </a:p>
        </p:txBody>
      </p:sp>
    </p:spTree>
    <p:extLst>
      <p:ext uri="{BB962C8B-B14F-4D97-AF65-F5344CB8AC3E}">
        <p14:creationId xmlns:p14="http://schemas.microsoft.com/office/powerpoint/2010/main" val="3276270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7"/>
          <p:cNvSpPr txBox="1">
            <a:spLocks noGrp="1"/>
          </p:cNvSpPr>
          <p:nvPr>
            <p:ph type="title"/>
          </p:nvPr>
        </p:nvSpPr>
        <p:spPr>
          <a:xfrm>
            <a:off x="792404" y="602188"/>
            <a:ext cx="7147787" cy="572700"/>
          </a:xfrm>
          <a:prstGeom prst="rect">
            <a:avLst/>
          </a:prstGeom>
        </p:spPr>
        <p:txBody>
          <a:bodyPr spcFirstLastPara="1" wrap="square" lIns="91425" tIns="91425" rIns="91425" bIns="91425" anchor="t" anchorCtr="0">
            <a:noAutofit/>
          </a:bodyPr>
          <a:lstStyle/>
          <a:p>
            <a:pPr marL="0" lvl="0" indent="0"/>
            <a:r>
              <a:rPr lang="en-US" altLang="zh-CN" dirty="0"/>
              <a:t>Daylighting and lighting systems</a:t>
            </a:r>
          </a:p>
        </p:txBody>
      </p:sp>
      <p:sp>
        <p:nvSpPr>
          <p:cNvPr id="1419" name="Google Shape;1419;p67">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73"/>
          <p:cNvSpPr txBox="1"/>
          <p:nvPr/>
        </p:nvSpPr>
        <p:spPr>
          <a:xfrm>
            <a:off x="1047490" y="1462749"/>
            <a:ext cx="3938847" cy="28283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r>
              <a:rPr lang="en-US" altLang="zh-CN" dirty="0">
                <a:latin typeface="Didact Gothic" panose="02010600030101010101" charset="0"/>
              </a:rPr>
              <a:t>      In green building HVAC design, the lighting system plays a crucial role in creating a comfortable and efficient indoor environment. By utilizing natural light sources and advanced lighting technology, energy consumption can be reduced, lessening the environmental impact. Optimized daylighting and lighting design enhances energy efficiency, decreases carbon emissions, and improves occupants’ visual comfort, thereby enhancing their quality of life and work.</a:t>
            </a:r>
            <a:endParaRPr lang="zh-CN" altLang="zh-CN" dirty="0">
              <a:latin typeface="Didact Gothic" panose="02010600030101010101" charset="0"/>
            </a:endParaRPr>
          </a:p>
        </p:txBody>
      </p:sp>
      <p:sp>
        <p:nvSpPr>
          <p:cNvPr id="9" name="文本框 8">
            <a:extLst>
              <a:ext uri="{FF2B5EF4-FFF2-40B4-BE49-F238E27FC236}">
                <a16:creationId xmlns:a16="http://schemas.microsoft.com/office/drawing/2014/main" id="{AAB697BD-421B-4E89-A958-E3CE466FC9A4}"/>
              </a:ext>
            </a:extLst>
          </p:cNvPr>
          <p:cNvSpPr txBox="1"/>
          <p:nvPr/>
        </p:nvSpPr>
        <p:spPr>
          <a:xfrm rot="10800000" flipH="1" flipV="1">
            <a:off x="8713200" y="4835723"/>
            <a:ext cx="430800" cy="307777"/>
          </a:xfrm>
          <a:prstGeom prst="rect">
            <a:avLst/>
          </a:prstGeom>
          <a:noFill/>
        </p:spPr>
        <p:txBody>
          <a:bodyPr wrap="square" rtlCol="0">
            <a:spAutoFit/>
          </a:bodyPr>
          <a:lstStyle/>
          <a:p>
            <a:r>
              <a:rPr lang="en-US" altLang="zh-CN" dirty="0">
                <a:solidFill>
                  <a:schemeClr val="tx1"/>
                </a:solidFill>
              </a:rPr>
              <a:t>11</a:t>
            </a:r>
            <a:endParaRPr lang="zh-CN" altLang="en-US" dirty="0">
              <a:solidFill>
                <a:schemeClr val="tx1"/>
              </a:solidFill>
            </a:endParaRPr>
          </a:p>
        </p:txBody>
      </p:sp>
      <p:pic>
        <p:nvPicPr>
          <p:cNvPr id="3" name="图片 2">
            <a:extLst>
              <a:ext uri="{FF2B5EF4-FFF2-40B4-BE49-F238E27FC236}">
                <a16:creationId xmlns:a16="http://schemas.microsoft.com/office/drawing/2014/main" id="{A5A42734-CAF1-48FD-BAC5-A6D154EB8758}"/>
              </a:ext>
            </a:extLst>
          </p:cNvPr>
          <p:cNvPicPr>
            <a:picLocks noChangeAspect="1"/>
          </p:cNvPicPr>
          <p:nvPr/>
        </p:nvPicPr>
        <p:blipFill>
          <a:blip r:embed="rId3"/>
          <a:stretch>
            <a:fillRect/>
          </a:stretch>
        </p:blipFill>
        <p:spPr>
          <a:xfrm>
            <a:off x="5463155" y="1310343"/>
            <a:ext cx="2429007" cy="3133149"/>
          </a:xfrm>
          <a:prstGeom prst="rect">
            <a:avLst/>
          </a:prstGeom>
        </p:spPr>
      </p:pic>
    </p:spTree>
    <p:extLst>
      <p:ext uri="{BB962C8B-B14F-4D97-AF65-F5344CB8AC3E}">
        <p14:creationId xmlns:p14="http://schemas.microsoft.com/office/powerpoint/2010/main" val="2884714357"/>
      </p:ext>
    </p:extLst>
  </p:cSld>
  <p:clrMapOvr>
    <a:masterClrMapping/>
  </p:clrMapOvr>
  <mc:AlternateContent xmlns:mc="http://schemas.openxmlformats.org/markup-compatibility/2006">
    <mc:Choice xmlns:p14="http://schemas.microsoft.com/office/powerpoint/2010/main" Requires="p14">
      <p:transition spd="med" p14:dur="700" advTm="22637">
        <p:fade/>
      </p:transition>
    </mc:Choice>
    <mc:Fallback>
      <p:transition spd="med" advTm="2263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86"/>
          <p:cNvSpPr txBox="1">
            <a:spLocks noGrp="1"/>
          </p:cNvSpPr>
          <p:nvPr>
            <p:ph type="subTitle" idx="1"/>
          </p:nvPr>
        </p:nvSpPr>
        <p:spPr>
          <a:xfrm>
            <a:off x="1379075" y="3084605"/>
            <a:ext cx="2371800" cy="771900"/>
          </a:xfrm>
          <a:prstGeom prst="rect">
            <a:avLst/>
          </a:prstGeom>
        </p:spPr>
        <p:txBody>
          <a:bodyPr spcFirstLastPara="1" wrap="square" lIns="0" tIns="0" rIns="0" bIns="0" anchor="t" anchorCtr="0">
            <a:noAutofit/>
          </a:bodyPr>
          <a:lstStyle/>
          <a:p>
            <a:pPr marL="0" lvl="0" indent="0"/>
            <a:r>
              <a:rPr lang="en-US" altLang="zh-CN" dirty="0"/>
              <a:t>Natural ventilation and ventilation systems</a:t>
            </a:r>
            <a:endParaRPr dirty="0"/>
          </a:p>
        </p:txBody>
      </p:sp>
      <p:sp>
        <p:nvSpPr>
          <p:cNvPr id="2740" name="Google Shape;2740;p86"/>
          <p:cNvSpPr txBox="1">
            <a:spLocks noGrp="1"/>
          </p:cNvSpPr>
          <p:nvPr>
            <p:ph type="title"/>
          </p:nvPr>
        </p:nvSpPr>
        <p:spPr>
          <a:xfrm>
            <a:off x="1276350" y="2638425"/>
            <a:ext cx="2581200" cy="420300"/>
          </a:xfrm>
          <a:prstGeom prst="rect">
            <a:avLst/>
          </a:prstGeom>
        </p:spPr>
        <p:txBody>
          <a:bodyPr spcFirstLastPara="1" wrap="square" lIns="91425" tIns="91425" rIns="91425" bIns="91425" anchor="b" anchorCtr="0">
            <a:noAutofit/>
          </a:bodyPr>
          <a:lstStyle/>
          <a:p>
            <a:pPr lvl="0"/>
            <a:r>
              <a:rPr lang="en-US" altLang="zh-CN" dirty="0"/>
              <a:t>Ventilation</a:t>
            </a:r>
            <a:endParaRPr dirty="0"/>
          </a:p>
        </p:txBody>
      </p:sp>
      <p:sp>
        <p:nvSpPr>
          <p:cNvPr id="2742" name="Google Shape;2742;p86">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6">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1432;p68">
            <a:extLst>
              <a:ext uri="{FF2B5EF4-FFF2-40B4-BE49-F238E27FC236}">
                <a16:creationId xmlns:a16="http://schemas.microsoft.com/office/drawing/2014/main" id="{F3AB9E73-D258-499E-A96B-C5E6507F0989}"/>
              </a:ext>
            </a:extLst>
          </p:cNvPr>
          <p:cNvGrpSpPr/>
          <p:nvPr/>
        </p:nvGrpSpPr>
        <p:grpSpPr>
          <a:xfrm>
            <a:off x="2227020" y="1641261"/>
            <a:ext cx="629042" cy="827037"/>
            <a:chOff x="1924550" y="238125"/>
            <a:chExt cx="3751325" cy="5219200"/>
          </a:xfrm>
        </p:grpSpPr>
        <p:sp>
          <p:nvSpPr>
            <p:cNvPr id="49" name="Google Shape;1433;p68">
              <a:extLst>
                <a:ext uri="{FF2B5EF4-FFF2-40B4-BE49-F238E27FC236}">
                  <a16:creationId xmlns:a16="http://schemas.microsoft.com/office/drawing/2014/main" id="{2CF9E5E3-B4B4-451D-8834-57580F445E1D}"/>
                </a:ext>
              </a:extLst>
            </p:cNvPr>
            <p:cNvSpPr/>
            <p:nvPr/>
          </p:nvSpPr>
          <p:spPr>
            <a:xfrm>
              <a:off x="1991425" y="318025"/>
              <a:ext cx="3603700" cy="734800"/>
            </a:xfrm>
            <a:custGeom>
              <a:avLst/>
              <a:gdLst/>
              <a:ahLst/>
              <a:cxnLst/>
              <a:rect l="l" t="t" r="r" b="b"/>
              <a:pathLst>
                <a:path w="144148" h="29392" extrusionOk="0">
                  <a:moveTo>
                    <a:pt x="14680" y="1"/>
                  </a:moveTo>
                  <a:cubicBezTo>
                    <a:pt x="6557" y="1"/>
                    <a:pt x="1" y="6590"/>
                    <a:pt x="1" y="14712"/>
                  </a:cubicBezTo>
                  <a:cubicBezTo>
                    <a:pt x="1" y="22802"/>
                    <a:pt x="6557" y="29391"/>
                    <a:pt x="14680" y="29391"/>
                  </a:cubicBezTo>
                  <a:lnTo>
                    <a:pt x="144148" y="29391"/>
                  </a:lnTo>
                  <a:lnTo>
                    <a:pt x="131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34;p68">
              <a:extLst>
                <a:ext uri="{FF2B5EF4-FFF2-40B4-BE49-F238E27FC236}">
                  <a16:creationId xmlns:a16="http://schemas.microsoft.com/office/drawing/2014/main" id="{85985FBC-4D7A-4FDF-A19C-11CF789FF66B}"/>
                </a:ext>
              </a:extLst>
            </p:cNvPr>
            <p:cNvSpPr/>
            <p:nvPr/>
          </p:nvSpPr>
          <p:spPr>
            <a:xfrm>
              <a:off x="2005300" y="808150"/>
              <a:ext cx="407775" cy="4569250"/>
            </a:xfrm>
            <a:custGeom>
              <a:avLst/>
              <a:gdLst/>
              <a:ahLst/>
              <a:cxnLst/>
              <a:rect l="l" t="t" r="r" b="b"/>
              <a:pathLst>
                <a:path w="16311" h="182770" extrusionOk="0">
                  <a:moveTo>
                    <a:pt x="0" y="0"/>
                  </a:moveTo>
                  <a:lnTo>
                    <a:pt x="0" y="176245"/>
                  </a:lnTo>
                  <a:lnTo>
                    <a:pt x="9786" y="182769"/>
                  </a:lnTo>
                  <a:lnTo>
                    <a:pt x="16310" y="182769"/>
                  </a:lnTo>
                  <a:lnTo>
                    <a:pt x="16310" y="9786"/>
                  </a:lnTo>
                  <a:lnTo>
                    <a:pt x="9786" y="97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35;p68">
              <a:extLst>
                <a:ext uri="{FF2B5EF4-FFF2-40B4-BE49-F238E27FC236}">
                  <a16:creationId xmlns:a16="http://schemas.microsoft.com/office/drawing/2014/main" id="{D7C77159-C1AC-4091-86E2-C3C7F686E985}"/>
                </a:ext>
              </a:extLst>
            </p:cNvPr>
            <p:cNvSpPr/>
            <p:nvPr/>
          </p:nvSpPr>
          <p:spPr>
            <a:xfrm>
              <a:off x="2413050" y="1052800"/>
              <a:ext cx="3182075" cy="4324600"/>
            </a:xfrm>
            <a:custGeom>
              <a:avLst/>
              <a:gdLst/>
              <a:ahLst/>
              <a:cxnLst/>
              <a:rect l="l" t="t" r="r" b="b"/>
              <a:pathLst>
                <a:path w="127283" h="172984" extrusionOk="0">
                  <a:moveTo>
                    <a:pt x="0" y="0"/>
                  </a:moveTo>
                  <a:lnTo>
                    <a:pt x="0" y="172983"/>
                  </a:lnTo>
                  <a:lnTo>
                    <a:pt x="127283" y="172983"/>
                  </a:lnTo>
                  <a:lnTo>
                    <a:pt x="127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36;p68">
              <a:extLst>
                <a:ext uri="{FF2B5EF4-FFF2-40B4-BE49-F238E27FC236}">
                  <a16:creationId xmlns:a16="http://schemas.microsoft.com/office/drawing/2014/main" id="{EBCFC36B-059D-4EC4-91A3-BA3E0F71CF13}"/>
                </a:ext>
              </a:extLst>
            </p:cNvPr>
            <p:cNvSpPr/>
            <p:nvPr/>
          </p:nvSpPr>
          <p:spPr>
            <a:xfrm>
              <a:off x="4289500" y="1052800"/>
              <a:ext cx="653225" cy="2039575"/>
            </a:xfrm>
            <a:custGeom>
              <a:avLst/>
              <a:gdLst/>
              <a:ahLst/>
              <a:cxnLst/>
              <a:rect l="l" t="t" r="r" b="b"/>
              <a:pathLst>
                <a:path w="26129" h="81583" extrusionOk="0">
                  <a:moveTo>
                    <a:pt x="0" y="0"/>
                  </a:moveTo>
                  <a:lnTo>
                    <a:pt x="0" y="81583"/>
                  </a:lnTo>
                  <a:lnTo>
                    <a:pt x="26129" y="81583"/>
                  </a:lnTo>
                  <a:lnTo>
                    <a:pt x="26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7;p68">
              <a:extLst>
                <a:ext uri="{FF2B5EF4-FFF2-40B4-BE49-F238E27FC236}">
                  <a16:creationId xmlns:a16="http://schemas.microsoft.com/office/drawing/2014/main" id="{ECC8F36E-CC29-4DA3-A5FB-81824DA013AC}"/>
                </a:ext>
              </a:extLst>
            </p:cNvPr>
            <p:cNvSpPr/>
            <p:nvPr/>
          </p:nvSpPr>
          <p:spPr>
            <a:xfrm>
              <a:off x="1924550" y="238125"/>
              <a:ext cx="3751325" cy="5219200"/>
            </a:xfrm>
            <a:custGeom>
              <a:avLst/>
              <a:gdLst/>
              <a:ahLst/>
              <a:cxnLst/>
              <a:rect l="l" t="t" r="r" b="b"/>
              <a:pathLst>
                <a:path w="150053" h="208768" extrusionOk="0">
                  <a:moveTo>
                    <a:pt x="17909" y="0"/>
                  </a:moveTo>
                  <a:cubicBezTo>
                    <a:pt x="8580" y="0"/>
                    <a:pt x="849" y="7111"/>
                    <a:pt x="34" y="16212"/>
                  </a:cubicBezTo>
                  <a:lnTo>
                    <a:pt x="1" y="192490"/>
                  </a:lnTo>
                  <a:cubicBezTo>
                    <a:pt x="1" y="201460"/>
                    <a:pt x="7308" y="208767"/>
                    <a:pt x="16278" y="208767"/>
                  </a:cubicBezTo>
                  <a:lnTo>
                    <a:pt x="150052" y="208767"/>
                  </a:lnTo>
                  <a:lnTo>
                    <a:pt x="150052" y="29358"/>
                  </a:lnTo>
                  <a:lnTo>
                    <a:pt x="127251" y="29358"/>
                  </a:lnTo>
                  <a:lnTo>
                    <a:pt x="127251" y="35784"/>
                  </a:lnTo>
                  <a:lnTo>
                    <a:pt x="143626" y="35784"/>
                  </a:lnTo>
                  <a:lnTo>
                    <a:pt x="143626" y="202341"/>
                  </a:lnTo>
                  <a:lnTo>
                    <a:pt x="16278" y="202341"/>
                  </a:lnTo>
                  <a:cubicBezTo>
                    <a:pt x="10863" y="202341"/>
                    <a:pt x="6427" y="197937"/>
                    <a:pt x="6427" y="192490"/>
                  </a:cubicBezTo>
                  <a:lnTo>
                    <a:pt x="6427" y="31609"/>
                  </a:lnTo>
                  <a:cubicBezTo>
                    <a:pt x="9559" y="34218"/>
                    <a:pt x="13538" y="35784"/>
                    <a:pt x="17909" y="35784"/>
                  </a:cubicBezTo>
                  <a:lnTo>
                    <a:pt x="88075" y="35784"/>
                  </a:lnTo>
                  <a:lnTo>
                    <a:pt x="88075" y="29358"/>
                  </a:lnTo>
                  <a:lnTo>
                    <a:pt x="17909" y="29358"/>
                  </a:lnTo>
                  <a:cubicBezTo>
                    <a:pt x="11581" y="29358"/>
                    <a:pt x="6427" y="24237"/>
                    <a:pt x="6427" y="17908"/>
                  </a:cubicBezTo>
                  <a:cubicBezTo>
                    <a:pt x="6427" y="11580"/>
                    <a:pt x="11581" y="6426"/>
                    <a:pt x="17909" y="6426"/>
                  </a:cubicBezTo>
                  <a:lnTo>
                    <a:pt x="137037" y="6426"/>
                  </a:lnTo>
                  <a:lnTo>
                    <a:pt x="1370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38;p68">
              <a:extLst>
                <a:ext uri="{FF2B5EF4-FFF2-40B4-BE49-F238E27FC236}">
                  <a16:creationId xmlns:a16="http://schemas.microsoft.com/office/drawing/2014/main" id="{329A998D-7346-4522-A6C8-DD2C2726019E}"/>
                </a:ext>
              </a:extLst>
            </p:cNvPr>
            <p:cNvSpPr/>
            <p:nvPr/>
          </p:nvSpPr>
          <p:spPr>
            <a:xfrm>
              <a:off x="2249950" y="482750"/>
              <a:ext cx="3018975" cy="160700"/>
            </a:xfrm>
            <a:custGeom>
              <a:avLst/>
              <a:gdLst/>
              <a:ahLst/>
              <a:cxnLst/>
              <a:rect l="l" t="t" r="r" b="b"/>
              <a:pathLst>
                <a:path w="120759" h="6428" extrusionOk="0">
                  <a:moveTo>
                    <a:pt x="0" y="1"/>
                  </a:moveTo>
                  <a:lnTo>
                    <a:pt x="0" y="6427"/>
                  </a:lnTo>
                  <a:lnTo>
                    <a:pt x="120759" y="6427"/>
                  </a:lnTo>
                  <a:lnTo>
                    <a:pt x="1207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39;p68">
              <a:extLst>
                <a:ext uri="{FF2B5EF4-FFF2-40B4-BE49-F238E27FC236}">
                  <a16:creationId xmlns:a16="http://schemas.microsoft.com/office/drawing/2014/main" id="{D6ED61D8-3090-4026-BE20-45B4E60693E9}"/>
                </a:ext>
              </a:extLst>
            </p:cNvPr>
            <p:cNvSpPr/>
            <p:nvPr/>
          </p:nvSpPr>
          <p:spPr>
            <a:xfrm>
              <a:off x="2249950" y="727400"/>
              <a:ext cx="3182075" cy="160700"/>
            </a:xfrm>
            <a:custGeom>
              <a:avLst/>
              <a:gdLst/>
              <a:ahLst/>
              <a:cxnLst/>
              <a:rect l="l" t="t" r="r" b="b"/>
              <a:pathLst>
                <a:path w="127283" h="6428" extrusionOk="0">
                  <a:moveTo>
                    <a:pt x="0" y="1"/>
                  </a:moveTo>
                  <a:lnTo>
                    <a:pt x="0" y="6427"/>
                  </a:lnTo>
                  <a:lnTo>
                    <a:pt x="127283" y="6427"/>
                  </a:lnTo>
                  <a:lnTo>
                    <a:pt x="1272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40;p68">
              <a:extLst>
                <a:ext uri="{FF2B5EF4-FFF2-40B4-BE49-F238E27FC236}">
                  <a16:creationId xmlns:a16="http://schemas.microsoft.com/office/drawing/2014/main" id="{24A2841B-98F2-4A66-AB7C-B8FFE102930D}"/>
                </a:ext>
              </a:extLst>
            </p:cNvPr>
            <p:cNvSpPr/>
            <p:nvPr/>
          </p:nvSpPr>
          <p:spPr>
            <a:xfrm>
              <a:off x="4209575" y="972050"/>
              <a:ext cx="813075" cy="2331550"/>
            </a:xfrm>
            <a:custGeom>
              <a:avLst/>
              <a:gdLst/>
              <a:ahLst/>
              <a:cxnLst/>
              <a:rect l="l" t="t" r="r" b="b"/>
              <a:pathLst>
                <a:path w="32523" h="93262" extrusionOk="0">
                  <a:moveTo>
                    <a:pt x="26097" y="6427"/>
                  </a:moveTo>
                  <a:lnTo>
                    <a:pt x="26097" y="82888"/>
                  </a:lnTo>
                  <a:lnTo>
                    <a:pt x="16278" y="77962"/>
                  </a:lnTo>
                  <a:lnTo>
                    <a:pt x="6427" y="82888"/>
                  </a:lnTo>
                  <a:lnTo>
                    <a:pt x="6427" y="6427"/>
                  </a:lnTo>
                  <a:close/>
                  <a:moveTo>
                    <a:pt x="1" y="1"/>
                  </a:moveTo>
                  <a:lnTo>
                    <a:pt x="1" y="93261"/>
                  </a:lnTo>
                  <a:lnTo>
                    <a:pt x="16278" y="85139"/>
                  </a:lnTo>
                  <a:lnTo>
                    <a:pt x="32523" y="93261"/>
                  </a:lnTo>
                  <a:lnTo>
                    <a:pt x="32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1;p68">
              <a:extLst>
                <a:ext uri="{FF2B5EF4-FFF2-40B4-BE49-F238E27FC236}">
                  <a16:creationId xmlns:a16="http://schemas.microsoft.com/office/drawing/2014/main" id="{48D94603-2B03-4892-96C6-E8BAD8399443}"/>
                </a:ext>
              </a:extLst>
            </p:cNvPr>
            <p:cNvSpPr/>
            <p:nvPr/>
          </p:nvSpPr>
          <p:spPr>
            <a:xfrm>
              <a:off x="2333125" y="1215900"/>
              <a:ext cx="160675" cy="3998400"/>
            </a:xfrm>
            <a:custGeom>
              <a:avLst/>
              <a:gdLst/>
              <a:ahLst/>
              <a:cxnLst/>
              <a:rect l="l" t="t" r="r" b="b"/>
              <a:pathLst>
                <a:path w="6427" h="159936" extrusionOk="0">
                  <a:moveTo>
                    <a:pt x="0" y="0"/>
                  </a:moveTo>
                  <a:lnTo>
                    <a:pt x="0" y="159935"/>
                  </a:lnTo>
                  <a:lnTo>
                    <a:pt x="6427" y="159935"/>
                  </a:lnTo>
                  <a:lnTo>
                    <a:pt x="6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2;p68">
              <a:extLst>
                <a:ext uri="{FF2B5EF4-FFF2-40B4-BE49-F238E27FC236}">
                  <a16:creationId xmlns:a16="http://schemas.microsoft.com/office/drawing/2014/main" id="{35184738-4520-4A80-9022-52C17C72E8FB}"/>
                </a:ext>
              </a:extLst>
            </p:cNvPr>
            <p:cNvSpPr/>
            <p:nvPr/>
          </p:nvSpPr>
          <p:spPr>
            <a:xfrm>
              <a:off x="2739250" y="1380625"/>
              <a:ext cx="816325" cy="160675"/>
            </a:xfrm>
            <a:custGeom>
              <a:avLst/>
              <a:gdLst/>
              <a:ahLst/>
              <a:cxnLst/>
              <a:rect l="l" t="t" r="r" b="b"/>
              <a:pathLst>
                <a:path w="32653" h="6427" extrusionOk="0">
                  <a:moveTo>
                    <a:pt x="0" y="0"/>
                  </a:moveTo>
                  <a:lnTo>
                    <a:pt x="0" y="6427"/>
                  </a:lnTo>
                  <a:lnTo>
                    <a:pt x="32653" y="6427"/>
                  </a:lnTo>
                  <a:lnTo>
                    <a:pt x="326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43;p68">
              <a:extLst>
                <a:ext uri="{FF2B5EF4-FFF2-40B4-BE49-F238E27FC236}">
                  <a16:creationId xmlns:a16="http://schemas.microsoft.com/office/drawing/2014/main" id="{02C5AA26-F5A0-4D04-B1D5-9642B50F8BD9}"/>
                </a:ext>
              </a:extLst>
            </p:cNvPr>
            <p:cNvSpPr/>
            <p:nvPr/>
          </p:nvSpPr>
          <p:spPr>
            <a:xfrm>
              <a:off x="4371050" y="4888900"/>
              <a:ext cx="163125" cy="160675"/>
            </a:xfrm>
            <a:custGeom>
              <a:avLst/>
              <a:gdLst/>
              <a:ahLst/>
              <a:cxnLst/>
              <a:rect l="l" t="t" r="r" b="b"/>
              <a:pathLst>
                <a:path w="6525" h="6427" extrusionOk="0">
                  <a:moveTo>
                    <a:pt x="0" y="0"/>
                  </a:moveTo>
                  <a:lnTo>
                    <a:pt x="0" y="6426"/>
                  </a:lnTo>
                  <a:lnTo>
                    <a:pt x="6524" y="6426"/>
                  </a:lnTo>
                  <a:lnTo>
                    <a:pt x="6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44;p68">
              <a:extLst>
                <a:ext uri="{FF2B5EF4-FFF2-40B4-BE49-F238E27FC236}">
                  <a16:creationId xmlns:a16="http://schemas.microsoft.com/office/drawing/2014/main" id="{1283499F-DA50-4CBC-8F37-921A5BEEEA6B}"/>
                </a:ext>
              </a:extLst>
            </p:cNvPr>
            <p:cNvSpPr/>
            <p:nvPr/>
          </p:nvSpPr>
          <p:spPr>
            <a:xfrm>
              <a:off x="4698075" y="4888900"/>
              <a:ext cx="163100" cy="160675"/>
            </a:xfrm>
            <a:custGeom>
              <a:avLst/>
              <a:gdLst/>
              <a:ahLst/>
              <a:cxnLst/>
              <a:rect l="l" t="t" r="r" b="b"/>
              <a:pathLst>
                <a:path w="6524" h="6427" extrusionOk="0">
                  <a:moveTo>
                    <a:pt x="0" y="0"/>
                  </a:moveTo>
                  <a:lnTo>
                    <a:pt x="0" y="6426"/>
                  </a:lnTo>
                  <a:lnTo>
                    <a:pt x="6524" y="6426"/>
                  </a:lnTo>
                  <a:lnTo>
                    <a:pt x="6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45;p68">
              <a:extLst>
                <a:ext uri="{FF2B5EF4-FFF2-40B4-BE49-F238E27FC236}">
                  <a16:creationId xmlns:a16="http://schemas.microsoft.com/office/drawing/2014/main" id="{CAA37888-4076-41B6-B278-C6631795B9E7}"/>
                </a:ext>
              </a:extLst>
            </p:cNvPr>
            <p:cNvSpPr/>
            <p:nvPr/>
          </p:nvSpPr>
          <p:spPr>
            <a:xfrm>
              <a:off x="5024250" y="4888900"/>
              <a:ext cx="163125" cy="160675"/>
            </a:xfrm>
            <a:custGeom>
              <a:avLst/>
              <a:gdLst/>
              <a:ahLst/>
              <a:cxnLst/>
              <a:rect l="l" t="t" r="r" b="b"/>
              <a:pathLst>
                <a:path w="6525" h="6427" extrusionOk="0">
                  <a:moveTo>
                    <a:pt x="1" y="0"/>
                  </a:moveTo>
                  <a:lnTo>
                    <a:pt x="1" y="6426"/>
                  </a:lnTo>
                  <a:lnTo>
                    <a:pt x="6525" y="6426"/>
                  </a:lnTo>
                  <a:lnTo>
                    <a:pt x="6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6;p68">
              <a:extLst>
                <a:ext uri="{FF2B5EF4-FFF2-40B4-BE49-F238E27FC236}">
                  <a16:creationId xmlns:a16="http://schemas.microsoft.com/office/drawing/2014/main" id="{53509B2F-BA64-4D37-B16C-FB2AE709BBF8}"/>
                </a:ext>
              </a:extLst>
            </p:cNvPr>
            <p:cNvSpPr/>
            <p:nvPr/>
          </p:nvSpPr>
          <p:spPr>
            <a:xfrm>
              <a:off x="2739250" y="1706825"/>
              <a:ext cx="490125" cy="160675"/>
            </a:xfrm>
            <a:custGeom>
              <a:avLst/>
              <a:gdLst/>
              <a:ahLst/>
              <a:cxnLst/>
              <a:rect l="l" t="t" r="r" b="b"/>
              <a:pathLst>
                <a:path w="19605" h="6427" extrusionOk="0">
                  <a:moveTo>
                    <a:pt x="0" y="0"/>
                  </a:moveTo>
                  <a:lnTo>
                    <a:pt x="0" y="6426"/>
                  </a:lnTo>
                  <a:lnTo>
                    <a:pt x="19605" y="6426"/>
                  </a:lnTo>
                  <a:lnTo>
                    <a:pt x="19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47;p68">
              <a:extLst>
                <a:ext uri="{FF2B5EF4-FFF2-40B4-BE49-F238E27FC236}">
                  <a16:creationId xmlns:a16="http://schemas.microsoft.com/office/drawing/2014/main" id="{F0D36F68-1108-4A0E-994A-7D6BB831F85B}"/>
                </a:ext>
              </a:extLst>
            </p:cNvPr>
            <p:cNvSpPr/>
            <p:nvPr/>
          </p:nvSpPr>
          <p:spPr>
            <a:xfrm>
              <a:off x="2739250" y="2033025"/>
              <a:ext cx="490125" cy="160675"/>
            </a:xfrm>
            <a:custGeom>
              <a:avLst/>
              <a:gdLst/>
              <a:ahLst/>
              <a:cxnLst/>
              <a:rect l="l" t="t" r="r" b="b"/>
              <a:pathLst>
                <a:path w="19605" h="6427" extrusionOk="0">
                  <a:moveTo>
                    <a:pt x="0" y="0"/>
                  </a:moveTo>
                  <a:lnTo>
                    <a:pt x="0" y="6426"/>
                  </a:lnTo>
                  <a:lnTo>
                    <a:pt x="19605" y="6426"/>
                  </a:lnTo>
                  <a:lnTo>
                    <a:pt x="19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文本框 25">
            <a:extLst>
              <a:ext uri="{FF2B5EF4-FFF2-40B4-BE49-F238E27FC236}">
                <a16:creationId xmlns:a16="http://schemas.microsoft.com/office/drawing/2014/main" id="{E8691496-F1D2-456A-9602-C1B9CA0EB95D}"/>
              </a:ext>
            </a:extLst>
          </p:cNvPr>
          <p:cNvSpPr txBox="1"/>
          <p:nvPr/>
        </p:nvSpPr>
        <p:spPr>
          <a:xfrm>
            <a:off x="4915224" y="740026"/>
            <a:ext cx="3494974" cy="3743076"/>
          </a:xfrm>
          <a:prstGeom prst="rect">
            <a:avLst/>
          </a:prstGeom>
          <a:noFill/>
        </p:spPr>
        <p:txBody>
          <a:bodyPr wrap="square" rtlCol="0">
            <a:spAutoFit/>
          </a:bodyPr>
          <a:lstStyle/>
          <a:p>
            <a:pPr>
              <a:lnSpc>
                <a:spcPct val="150000"/>
              </a:lnSpc>
            </a:pPr>
            <a:r>
              <a:rPr lang="en-US" altLang="zh-CN" sz="1600" dirty="0">
                <a:latin typeface="Didact Gothic" panose="02010600030101010101" charset="0"/>
              </a:rPr>
              <a:t>      The natural ventilation and ventilation system aims to enhance air circulation, indoor air quality, energy efficiency, and user comfort through well-designed techniques. It operates based on climate, building form, and air pressure differences, requiring no additional energy consumption, </a:t>
            </a:r>
            <a:r>
              <a:rPr lang="en-US" altLang="zh-CN" sz="1600" dirty="0" err="1">
                <a:latin typeface="Didact Gothic" panose="02010600030101010101" charset="0"/>
              </a:rPr>
              <a:t>mak-ing</a:t>
            </a:r>
            <a:r>
              <a:rPr lang="en-US" altLang="zh-CN" sz="1600" dirty="0">
                <a:latin typeface="Didact Gothic" panose="02010600030101010101" charset="0"/>
              </a:rPr>
              <a:t> it cost-effective and environment-ally friendly. </a:t>
            </a:r>
            <a:endParaRPr lang="zh-CN" altLang="en-US" sz="1600" dirty="0">
              <a:latin typeface="Didact Gothic" panose="02010600030101010101" charset="0"/>
            </a:endParaRPr>
          </a:p>
        </p:txBody>
      </p:sp>
    </p:spTree>
    <p:extLst>
      <p:ext uri="{BB962C8B-B14F-4D97-AF65-F5344CB8AC3E}">
        <p14:creationId xmlns:p14="http://schemas.microsoft.com/office/powerpoint/2010/main" val="3066728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7"/>
          <p:cNvSpPr txBox="1">
            <a:spLocks noGrp="1"/>
          </p:cNvSpPr>
          <p:nvPr>
            <p:ph type="title"/>
          </p:nvPr>
        </p:nvSpPr>
        <p:spPr>
          <a:xfrm>
            <a:off x="792404" y="602188"/>
            <a:ext cx="7147787" cy="572700"/>
          </a:xfrm>
          <a:prstGeom prst="rect">
            <a:avLst/>
          </a:prstGeom>
        </p:spPr>
        <p:txBody>
          <a:bodyPr spcFirstLastPara="1" wrap="square" lIns="91425" tIns="91425" rIns="91425" bIns="91425" anchor="t" anchorCtr="0">
            <a:noAutofit/>
          </a:bodyPr>
          <a:lstStyle/>
          <a:p>
            <a:pPr lvl="0"/>
            <a:r>
              <a:rPr lang="en-US" altLang="zh-CN" dirty="0"/>
              <a:t>Heating and cooling zones</a:t>
            </a:r>
            <a:endParaRPr b="1" dirty="0"/>
          </a:p>
        </p:txBody>
      </p:sp>
      <p:sp>
        <p:nvSpPr>
          <p:cNvPr id="1419" name="Google Shape;1419;p67">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73"/>
          <p:cNvSpPr txBox="1"/>
          <p:nvPr/>
        </p:nvSpPr>
        <p:spPr>
          <a:xfrm>
            <a:off x="1047490" y="1350930"/>
            <a:ext cx="3938847" cy="28283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r>
              <a:rPr lang="zh-CN" altLang="en-US" dirty="0">
                <a:latin typeface="Didact Gothic" panose="02010600030101010101" charset="0"/>
              </a:rPr>
              <a:t>      </a:t>
            </a:r>
            <a:r>
              <a:rPr lang="en-US" altLang="zh-CN" dirty="0">
                <a:latin typeface="Didact Gothic" panose="02010600030101010101" charset="0"/>
              </a:rPr>
              <a:t>Cooling and heating partitioning involves dividing a building into different temperature zones for refined energy management. In HVAC design, factors such as building layout, materials, climate, and usage must be considered for developing a suitable partitioning scheme. Efficient controls should be selected to reduce energy consumption and enhance convenience. </a:t>
            </a:r>
            <a:endParaRPr lang="zh-CN" altLang="zh-CN" dirty="0">
              <a:latin typeface="Didact Gothic" panose="02010600030101010101" charset="0"/>
            </a:endParaRPr>
          </a:p>
        </p:txBody>
      </p:sp>
      <p:sp>
        <p:nvSpPr>
          <p:cNvPr id="9" name="文本框 8">
            <a:extLst>
              <a:ext uri="{FF2B5EF4-FFF2-40B4-BE49-F238E27FC236}">
                <a16:creationId xmlns:a16="http://schemas.microsoft.com/office/drawing/2014/main" id="{AAB697BD-421B-4E89-A958-E3CE466FC9A4}"/>
              </a:ext>
            </a:extLst>
          </p:cNvPr>
          <p:cNvSpPr txBox="1"/>
          <p:nvPr/>
        </p:nvSpPr>
        <p:spPr>
          <a:xfrm rot="10800000" flipH="1" flipV="1">
            <a:off x="8713200" y="4835723"/>
            <a:ext cx="430800" cy="307777"/>
          </a:xfrm>
          <a:prstGeom prst="rect">
            <a:avLst/>
          </a:prstGeom>
          <a:noFill/>
        </p:spPr>
        <p:txBody>
          <a:bodyPr wrap="square" rtlCol="0">
            <a:spAutoFit/>
          </a:bodyPr>
          <a:lstStyle/>
          <a:p>
            <a:r>
              <a:rPr lang="en-US" altLang="zh-CN" dirty="0">
                <a:solidFill>
                  <a:schemeClr val="tx1"/>
                </a:solidFill>
              </a:rPr>
              <a:t>11</a:t>
            </a:r>
            <a:endParaRPr lang="zh-CN" altLang="en-US" dirty="0">
              <a:solidFill>
                <a:schemeClr val="tx1"/>
              </a:solidFill>
            </a:endParaRPr>
          </a:p>
        </p:txBody>
      </p:sp>
      <p:pic>
        <p:nvPicPr>
          <p:cNvPr id="8" name="图片 7">
            <a:extLst>
              <a:ext uri="{FF2B5EF4-FFF2-40B4-BE49-F238E27FC236}">
                <a16:creationId xmlns:a16="http://schemas.microsoft.com/office/drawing/2014/main" id="{FAFE6912-6BA7-4876-A1F2-02544E946B71}"/>
              </a:ext>
            </a:extLst>
          </p:cNvPr>
          <p:cNvPicPr>
            <a:picLocks noChangeAspect="1"/>
          </p:cNvPicPr>
          <p:nvPr/>
        </p:nvPicPr>
        <p:blipFill>
          <a:blip r:embed="rId3"/>
          <a:stretch>
            <a:fillRect/>
          </a:stretch>
        </p:blipFill>
        <p:spPr>
          <a:xfrm>
            <a:off x="5233986" y="1272714"/>
            <a:ext cx="2743202" cy="3268598"/>
          </a:xfrm>
          <a:prstGeom prst="rect">
            <a:avLst/>
          </a:prstGeom>
        </p:spPr>
      </p:pic>
    </p:spTree>
    <p:extLst>
      <p:ext uri="{BB962C8B-B14F-4D97-AF65-F5344CB8AC3E}">
        <p14:creationId xmlns:p14="http://schemas.microsoft.com/office/powerpoint/2010/main" val="3269753774"/>
      </p:ext>
    </p:extLst>
  </p:cSld>
  <p:clrMapOvr>
    <a:masterClrMapping/>
  </p:clrMapOvr>
  <mc:AlternateContent xmlns:mc="http://schemas.openxmlformats.org/markup-compatibility/2006">
    <mc:Choice xmlns:p14="http://schemas.microsoft.com/office/powerpoint/2010/main" Requires="p14">
      <p:transition spd="med" p14:dur="700" advTm="22637">
        <p:fade/>
      </p:transition>
    </mc:Choice>
    <mc:Fallback>
      <p:transition spd="med" advTm="2263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86"/>
          <p:cNvSpPr txBox="1">
            <a:spLocks noGrp="1"/>
          </p:cNvSpPr>
          <p:nvPr>
            <p:ph type="subTitle" idx="1"/>
          </p:nvPr>
        </p:nvSpPr>
        <p:spPr>
          <a:xfrm>
            <a:off x="1425738" y="3084606"/>
            <a:ext cx="2371800" cy="771900"/>
          </a:xfrm>
          <a:prstGeom prst="rect">
            <a:avLst/>
          </a:prstGeom>
        </p:spPr>
        <p:txBody>
          <a:bodyPr spcFirstLastPara="1" wrap="square" lIns="0" tIns="0" rIns="0" bIns="0" anchor="t" anchorCtr="0">
            <a:noAutofit/>
          </a:bodyPr>
          <a:lstStyle/>
          <a:p>
            <a:pPr lvl="0" algn="l"/>
            <a:r>
              <a:rPr lang="en-US" altLang="zh-CN" dirty="0"/>
              <a:t>Mitigation measures for</a:t>
            </a:r>
          </a:p>
          <a:p>
            <a:pPr lvl="0" algn="l"/>
            <a:r>
              <a:rPr lang="en-US" altLang="zh-CN" dirty="0"/>
              <a:t>    the heat island effect</a:t>
            </a:r>
            <a:endParaRPr lang="zh-CN" altLang="zh-CN" dirty="0"/>
          </a:p>
        </p:txBody>
      </p:sp>
      <p:grpSp>
        <p:nvGrpSpPr>
          <p:cNvPr id="2729" name="Google Shape;2729;p86"/>
          <p:cNvGrpSpPr/>
          <p:nvPr/>
        </p:nvGrpSpPr>
        <p:grpSpPr>
          <a:xfrm>
            <a:off x="2138856" y="1586720"/>
            <a:ext cx="852251" cy="854383"/>
            <a:chOff x="1197125" y="238125"/>
            <a:chExt cx="5206175" cy="5219200"/>
          </a:xfrm>
        </p:grpSpPr>
        <p:sp>
          <p:nvSpPr>
            <p:cNvPr id="2730" name="Google Shape;2730;p86"/>
            <p:cNvSpPr/>
            <p:nvPr/>
          </p:nvSpPr>
          <p:spPr>
            <a:xfrm>
              <a:off x="2986325" y="4238125"/>
              <a:ext cx="488525" cy="243850"/>
            </a:xfrm>
            <a:custGeom>
              <a:avLst/>
              <a:gdLst/>
              <a:ahLst/>
              <a:cxnLst/>
              <a:rect l="l" t="t" r="r" b="b"/>
              <a:pathLst>
                <a:path w="19541" h="9754" extrusionOk="0">
                  <a:moveTo>
                    <a:pt x="1" y="0"/>
                  </a:moveTo>
                  <a:lnTo>
                    <a:pt x="1" y="9754"/>
                  </a:lnTo>
                  <a:lnTo>
                    <a:pt x="19540" y="9754"/>
                  </a:lnTo>
                  <a:lnTo>
                    <a:pt x="19540" y="0"/>
                  </a:lnTo>
                  <a:close/>
                </a:path>
              </a:pathLst>
            </a:custGeom>
            <a:solidFill>
              <a:srgbClr val="FFB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6"/>
            <p:cNvSpPr/>
            <p:nvPr/>
          </p:nvSpPr>
          <p:spPr>
            <a:xfrm>
              <a:off x="1277875" y="983475"/>
              <a:ext cx="5044675" cy="2522350"/>
            </a:xfrm>
            <a:custGeom>
              <a:avLst/>
              <a:gdLst/>
              <a:ahLst/>
              <a:cxnLst/>
              <a:rect l="l" t="t" r="r" b="b"/>
              <a:pathLst>
                <a:path w="201787" h="100894" extrusionOk="0">
                  <a:moveTo>
                    <a:pt x="0" y="1"/>
                  </a:moveTo>
                  <a:lnTo>
                    <a:pt x="0" y="100894"/>
                  </a:lnTo>
                  <a:lnTo>
                    <a:pt x="201787" y="100894"/>
                  </a:lnTo>
                  <a:lnTo>
                    <a:pt x="20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6"/>
            <p:cNvSpPr/>
            <p:nvPr/>
          </p:nvSpPr>
          <p:spPr>
            <a:xfrm>
              <a:off x="2498675" y="3342700"/>
              <a:ext cx="2603900" cy="325425"/>
            </a:xfrm>
            <a:custGeom>
              <a:avLst/>
              <a:gdLst/>
              <a:ahLst/>
              <a:cxnLst/>
              <a:rect l="l" t="t" r="r" b="b"/>
              <a:pathLst>
                <a:path w="104156" h="13017" extrusionOk="0">
                  <a:moveTo>
                    <a:pt x="0" y="1"/>
                  </a:moveTo>
                  <a:lnTo>
                    <a:pt x="0" y="13016"/>
                  </a:lnTo>
                  <a:lnTo>
                    <a:pt x="104155" y="13016"/>
                  </a:lnTo>
                  <a:lnTo>
                    <a:pt x="104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6"/>
            <p:cNvSpPr/>
            <p:nvPr/>
          </p:nvSpPr>
          <p:spPr>
            <a:xfrm>
              <a:off x="2824050" y="1716600"/>
              <a:ext cx="1952325" cy="1172725"/>
            </a:xfrm>
            <a:custGeom>
              <a:avLst/>
              <a:gdLst/>
              <a:ahLst/>
              <a:cxnLst/>
              <a:rect l="l" t="t" r="r" b="b"/>
              <a:pathLst>
                <a:path w="78093" h="46909" extrusionOk="0">
                  <a:moveTo>
                    <a:pt x="1" y="1"/>
                  </a:moveTo>
                  <a:lnTo>
                    <a:pt x="1" y="6427"/>
                  </a:lnTo>
                  <a:lnTo>
                    <a:pt x="7373" y="6427"/>
                  </a:lnTo>
                  <a:lnTo>
                    <a:pt x="19507" y="46908"/>
                  </a:lnTo>
                  <a:lnTo>
                    <a:pt x="31674" y="6427"/>
                  </a:lnTo>
                  <a:lnTo>
                    <a:pt x="78093" y="6427"/>
                  </a:lnTo>
                  <a:lnTo>
                    <a:pt x="78093" y="1"/>
                  </a:lnTo>
                  <a:lnTo>
                    <a:pt x="26912" y="1"/>
                  </a:lnTo>
                  <a:lnTo>
                    <a:pt x="19507" y="24596"/>
                  </a:lnTo>
                  <a:lnTo>
                    <a:pt x="121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6"/>
            <p:cNvSpPr/>
            <p:nvPr/>
          </p:nvSpPr>
          <p:spPr>
            <a:xfrm>
              <a:off x="3795300" y="2091725"/>
              <a:ext cx="631225" cy="631225"/>
            </a:xfrm>
            <a:custGeom>
              <a:avLst/>
              <a:gdLst/>
              <a:ahLst/>
              <a:cxnLst/>
              <a:rect l="l" t="t" r="r" b="b"/>
              <a:pathLst>
                <a:path w="25249" h="25249" extrusionOk="0">
                  <a:moveTo>
                    <a:pt x="4535" y="1"/>
                  </a:moveTo>
                  <a:lnTo>
                    <a:pt x="1" y="4535"/>
                  </a:lnTo>
                  <a:lnTo>
                    <a:pt x="8091" y="12625"/>
                  </a:lnTo>
                  <a:lnTo>
                    <a:pt x="1" y="20715"/>
                  </a:lnTo>
                  <a:lnTo>
                    <a:pt x="4535" y="25249"/>
                  </a:lnTo>
                  <a:lnTo>
                    <a:pt x="12625" y="17159"/>
                  </a:lnTo>
                  <a:lnTo>
                    <a:pt x="20714" y="25249"/>
                  </a:lnTo>
                  <a:lnTo>
                    <a:pt x="25249" y="20715"/>
                  </a:lnTo>
                  <a:lnTo>
                    <a:pt x="17159" y="12625"/>
                  </a:lnTo>
                  <a:lnTo>
                    <a:pt x="25249" y="4535"/>
                  </a:lnTo>
                  <a:lnTo>
                    <a:pt x="20714" y="1"/>
                  </a:lnTo>
                  <a:lnTo>
                    <a:pt x="12625" y="8091"/>
                  </a:lnTo>
                  <a:lnTo>
                    <a:pt x="4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6"/>
            <p:cNvSpPr/>
            <p:nvPr/>
          </p:nvSpPr>
          <p:spPr>
            <a:xfrm>
              <a:off x="2294800" y="3262800"/>
              <a:ext cx="3010825" cy="2194525"/>
            </a:xfrm>
            <a:custGeom>
              <a:avLst/>
              <a:gdLst/>
              <a:ahLst/>
              <a:cxnLst/>
              <a:rect l="l" t="t" r="r" b="b"/>
              <a:pathLst>
                <a:path w="120433" h="87781" extrusionOk="0">
                  <a:moveTo>
                    <a:pt x="109081" y="6394"/>
                  </a:moveTo>
                  <a:lnTo>
                    <a:pt x="109081" y="13015"/>
                  </a:lnTo>
                  <a:lnTo>
                    <a:pt x="11352" y="13015"/>
                  </a:lnTo>
                  <a:lnTo>
                    <a:pt x="11352" y="6394"/>
                  </a:lnTo>
                  <a:close/>
                  <a:moveTo>
                    <a:pt x="97077" y="19442"/>
                  </a:moveTo>
                  <a:lnTo>
                    <a:pt x="101220" y="45570"/>
                  </a:lnTo>
                  <a:lnTo>
                    <a:pt x="19213" y="45570"/>
                  </a:lnTo>
                  <a:lnTo>
                    <a:pt x="23356" y="19442"/>
                  </a:lnTo>
                  <a:close/>
                  <a:moveTo>
                    <a:pt x="4926" y="0"/>
                  </a:moveTo>
                  <a:lnTo>
                    <a:pt x="4926" y="19442"/>
                  </a:lnTo>
                  <a:lnTo>
                    <a:pt x="16865" y="19442"/>
                  </a:lnTo>
                  <a:lnTo>
                    <a:pt x="7014" y="81354"/>
                  </a:lnTo>
                  <a:lnTo>
                    <a:pt x="0" y="81354"/>
                  </a:lnTo>
                  <a:lnTo>
                    <a:pt x="0" y="87780"/>
                  </a:lnTo>
                  <a:lnTo>
                    <a:pt x="19540" y="87780"/>
                  </a:lnTo>
                  <a:lnTo>
                    <a:pt x="19540" y="81354"/>
                  </a:lnTo>
                  <a:lnTo>
                    <a:pt x="13538" y="81354"/>
                  </a:lnTo>
                  <a:lnTo>
                    <a:pt x="18202" y="51964"/>
                  </a:lnTo>
                  <a:lnTo>
                    <a:pt x="102231" y="51964"/>
                  </a:lnTo>
                  <a:lnTo>
                    <a:pt x="106896" y="81354"/>
                  </a:lnTo>
                  <a:lnTo>
                    <a:pt x="100894" y="81354"/>
                  </a:lnTo>
                  <a:lnTo>
                    <a:pt x="100894" y="87780"/>
                  </a:lnTo>
                  <a:lnTo>
                    <a:pt x="120433" y="87780"/>
                  </a:lnTo>
                  <a:lnTo>
                    <a:pt x="120433" y="81354"/>
                  </a:lnTo>
                  <a:lnTo>
                    <a:pt x="113420" y="81354"/>
                  </a:lnTo>
                  <a:lnTo>
                    <a:pt x="103568" y="19442"/>
                  </a:lnTo>
                  <a:lnTo>
                    <a:pt x="115507" y="19442"/>
                  </a:lnTo>
                  <a:lnTo>
                    <a:pt x="115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6"/>
            <p:cNvSpPr/>
            <p:nvPr/>
          </p:nvSpPr>
          <p:spPr>
            <a:xfrm>
              <a:off x="2986325" y="4157400"/>
              <a:ext cx="488525" cy="160675"/>
            </a:xfrm>
            <a:custGeom>
              <a:avLst/>
              <a:gdLst/>
              <a:ahLst/>
              <a:cxnLst/>
              <a:rect l="l" t="t" r="r" b="b"/>
              <a:pathLst>
                <a:path w="19541" h="6427" extrusionOk="0">
                  <a:moveTo>
                    <a:pt x="1" y="0"/>
                  </a:moveTo>
                  <a:lnTo>
                    <a:pt x="1" y="6426"/>
                  </a:lnTo>
                  <a:lnTo>
                    <a:pt x="19540" y="6426"/>
                  </a:lnTo>
                  <a:lnTo>
                    <a:pt x="195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6"/>
            <p:cNvSpPr/>
            <p:nvPr/>
          </p:nvSpPr>
          <p:spPr>
            <a:xfrm>
              <a:off x="3150250" y="3993475"/>
              <a:ext cx="160675" cy="244675"/>
            </a:xfrm>
            <a:custGeom>
              <a:avLst/>
              <a:gdLst/>
              <a:ahLst/>
              <a:cxnLst/>
              <a:rect l="l" t="t" r="r" b="b"/>
              <a:pathLst>
                <a:path w="6427" h="9787" extrusionOk="0">
                  <a:moveTo>
                    <a:pt x="1" y="0"/>
                  </a:moveTo>
                  <a:lnTo>
                    <a:pt x="1" y="9786"/>
                  </a:lnTo>
                  <a:lnTo>
                    <a:pt x="6427" y="9786"/>
                  </a:lnTo>
                  <a:lnTo>
                    <a:pt x="6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6"/>
            <p:cNvSpPr/>
            <p:nvPr/>
          </p:nvSpPr>
          <p:spPr>
            <a:xfrm>
              <a:off x="3881750" y="4157400"/>
              <a:ext cx="406950" cy="160675"/>
            </a:xfrm>
            <a:custGeom>
              <a:avLst/>
              <a:gdLst/>
              <a:ahLst/>
              <a:cxnLst/>
              <a:rect l="l" t="t" r="r" b="b"/>
              <a:pathLst>
                <a:path w="16278" h="6427" extrusionOk="0">
                  <a:moveTo>
                    <a:pt x="1" y="0"/>
                  </a:moveTo>
                  <a:lnTo>
                    <a:pt x="1" y="6426"/>
                  </a:lnTo>
                  <a:lnTo>
                    <a:pt x="16278" y="6426"/>
                  </a:lnTo>
                  <a:lnTo>
                    <a:pt x="16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6"/>
            <p:cNvSpPr/>
            <p:nvPr/>
          </p:nvSpPr>
          <p:spPr>
            <a:xfrm>
              <a:off x="1197125" y="238125"/>
              <a:ext cx="5206175" cy="3347625"/>
            </a:xfrm>
            <a:custGeom>
              <a:avLst/>
              <a:gdLst/>
              <a:ahLst/>
              <a:cxnLst/>
              <a:rect l="l" t="t" r="r" b="b"/>
              <a:pathLst>
                <a:path w="208247" h="133905" extrusionOk="0">
                  <a:moveTo>
                    <a:pt x="121347" y="16734"/>
                  </a:moveTo>
                  <a:lnTo>
                    <a:pt x="122913" y="26585"/>
                  </a:lnTo>
                  <a:lnTo>
                    <a:pt x="85335" y="26585"/>
                  </a:lnTo>
                  <a:lnTo>
                    <a:pt x="86900" y="16734"/>
                  </a:lnTo>
                  <a:close/>
                  <a:moveTo>
                    <a:pt x="83051" y="0"/>
                  </a:moveTo>
                  <a:lnTo>
                    <a:pt x="78843" y="26585"/>
                  </a:lnTo>
                  <a:lnTo>
                    <a:pt x="1" y="26585"/>
                  </a:lnTo>
                  <a:lnTo>
                    <a:pt x="1" y="133905"/>
                  </a:lnTo>
                  <a:lnTo>
                    <a:pt x="45538" y="133905"/>
                  </a:lnTo>
                  <a:lnTo>
                    <a:pt x="45538" y="127478"/>
                  </a:lnTo>
                  <a:lnTo>
                    <a:pt x="6427" y="127478"/>
                  </a:lnTo>
                  <a:lnTo>
                    <a:pt x="6427" y="33011"/>
                  </a:lnTo>
                  <a:lnTo>
                    <a:pt x="201820" y="33011"/>
                  </a:lnTo>
                  <a:lnTo>
                    <a:pt x="201820" y="127478"/>
                  </a:lnTo>
                  <a:lnTo>
                    <a:pt x="162709" y="127478"/>
                  </a:lnTo>
                  <a:lnTo>
                    <a:pt x="162709" y="133905"/>
                  </a:lnTo>
                  <a:lnTo>
                    <a:pt x="208246" y="133905"/>
                  </a:lnTo>
                  <a:lnTo>
                    <a:pt x="208246" y="26585"/>
                  </a:lnTo>
                  <a:lnTo>
                    <a:pt x="129404" y="26585"/>
                  </a:lnTo>
                  <a:lnTo>
                    <a:pt x="125196" y="0"/>
                  </a:lnTo>
                  <a:lnTo>
                    <a:pt x="118868" y="1011"/>
                  </a:lnTo>
                  <a:lnTo>
                    <a:pt x="120336" y="10308"/>
                  </a:lnTo>
                  <a:lnTo>
                    <a:pt x="87911" y="10308"/>
                  </a:lnTo>
                  <a:lnTo>
                    <a:pt x="89379" y="1011"/>
                  </a:lnTo>
                  <a:lnTo>
                    <a:pt x="830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0" name="Google Shape;2740;p86"/>
          <p:cNvSpPr txBox="1">
            <a:spLocks noGrp="1"/>
          </p:cNvSpPr>
          <p:nvPr>
            <p:ph type="title"/>
          </p:nvPr>
        </p:nvSpPr>
        <p:spPr>
          <a:xfrm>
            <a:off x="1276350" y="2638425"/>
            <a:ext cx="2581200" cy="420300"/>
          </a:xfrm>
          <a:prstGeom prst="rect">
            <a:avLst/>
          </a:prstGeom>
        </p:spPr>
        <p:txBody>
          <a:bodyPr spcFirstLastPara="1" wrap="square" lIns="91425" tIns="91425" rIns="91425" bIns="91425" anchor="b" anchorCtr="0">
            <a:noAutofit/>
          </a:bodyPr>
          <a:lstStyle/>
          <a:p>
            <a:pPr lvl="0"/>
            <a:r>
              <a:rPr lang="en-US" altLang="zh-CN" dirty="0"/>
              <a:t>Mitigation</a:t>
            </a:r>
            <a:endParaRPr dirty="0"/>
          </a:p>
        </p:txBody>
      </p:sp>
      <p:sp>
        <p:nvSpPr>
          <p:cNvPr id="2742" name="Google Shape;2742;p86">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6">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文本框 19">
            <a:extLst>
              <a:ext uri="{FF2B5EF4-FFF2-40B4-BE49-F238E27FC236}">
                <a16:creationId xmlns:a16="http://schemas.microsoft.com/office/drawing/2014/main" id="{BD650BF7-4489-4E11-924C-42D8B1E9EBE3}"/>
              </a:ext>
            </a:extLst>
          </p:cNvPr>
          <p:cNvSpPr txBox="1"/>
          <p:nvPr/>
        </p:nvSpPr>
        <p:spPr>
          <a:xfrm>
            <a:off x="4915224" y="740026"/>
            <a:ext cx="3494974" cy="3743076"/>
          </a:xfrm>
          <a:prstGeom prst="rect">
            <a:avLst/>
          </a:prstGeom>
          <a:noFill/>
        </p:spPr>
        <p:txBody>
          <a:bodyPr wrap="square" rtlCol="0">
            <a:spAutoFit/>
          </a:bodyPr>
          <a:lstStyle/>
          <a:p>
            <a:pPr>
              <a:lnSpc>
                <a:spcPct val="150000"/>
              </a:lnSpc>
            </a:pPr>
            <a:r>
              <a:rPr lang="en-US" altLang="zh-CN" sz="1600" dirty="0">
                <a:latin typeface="Didact Gothic" panose="02010600030101010101" charset="0"/>
              </a:rPr>
              <a:t>      The heat island effect refers to higher temperatures in urban areas due to human activities, dense buildings, and insufficient green coverage. Effective mitigation measures, like high-reflectivity materials, green building design, and increased urban greenery, can reduce heat absorption, improve the climate, and decrease energy consumption. </a:t>
            </a:r>
            <a:endParaRPr lang="zh-CN" altLang="en-US" sz="1600" dirty="0">
              <a:latin typeface="Didact Gothic" panose="02010600030101010101" charset="0"/>
            </a:endParaRPr>
          </a:p>
        </p:txBody>
      </p:sp>
    </p:spTree>
    <p:extLst>
      <p:ext uri="{BB962C8B-B14F-4D97-AF65-F5344CB8AC3E}">
        <p14:creationId xmlns:p14="http://schemas.microsoft.com/office/powerpoint/2010/main" val="3212436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7"/>
          <p:cNvSpPr txBox="1">
            <a:spLocks noGrp="1"/>
          </p:cNvSpPr>
          <p:nvPr>
            <p:ph type="title"/>
          </p:nvPr>
        </p:nvSpPr>
        <p:spPr>
          <a:xfrm>
            <a:off x="792404" y="602188"/>
            <a:ext cx="7147787" cy="572700"/>
          </a:xfrm>
          <a:prstGeom prst="rect">
            <a:avLst/>
          </a:prstGeom>
        </p:spPr>
        <p:txBody>
          <a:bodyPr spcFirstLastPara="1" wrap="square" lIns="91425" tIns="91425" rIns="91425" bIns="91425" anchor="t" anchorCtr="0">
            <a:noAutofit/>
          </a:bodyPr>
          <a:lstStyle/>
          <a:p>
            <a:pPr lvl="0"/>
            <a:r>
              <a:rPr lang="en-US" altLang="zh-CN" dirty="0"/>
              <a:t>Renewable resources</a:t>
            </a:r>
            <a:endParaRPr b="1" dirty="0"/>
          </a:p>
        </p:txBody>
      </p:sp>
      <p:sp>
        <p:nvSpPr>
          <p:cNvPr id="1419" name="Google Shape;1419;p67">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73"/>
          <p:cNvSpPr txBox="1"/>
          <p:nvPr/>
        </p:nvSpPr>
        <p:spPr>
          <a:xfrm>
            <a:off x="1084836" y="1350930"/>
            <a:ext cx="3809463" cy="307221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r>
              <a:rPr lang="en-US" altLang="zh-CN" dirty="0">
                <a:latin typeface="Didact Gothic" panose="02010600030101010101" charset="0"/>
              </a:rPr>
              <a:t>      Solar energy and other renewable sources are crucial in green building HVAC design, reducing reliance on traditional energy and minimizing the environmental burden. By utilizing solar photovoltaic panels, solar water heaters, and considering natural conditions like sunshine and wind power, designers can maximize energy efficiency, reduce carbon emissions, and promote sustainable development while protecting the ecological environment.</a:t>
            </a:r>
            <a:endParaRPr lang="zh-CN" altLang="zh-CN" dirty="0">
              <a:latin typeface="Didact Gothic" panose="02010600030101010101" charset="0"/>
            </a:endParaRPr>
          </a:p>
        </p:txBody>
      </p:sp>
      <p:sp>
        <p:nvSpPr>
          <p:cNvPr id="9" name="文本框 8">
            <a:extLst>
              <a:ext uri="{FF2B5EF4-FFF2-40B4-BE49-F238E27FC236}">
                <a16:creationId xmlns:a16="http://schemas.microsoft.com/office/drawing/2014/main" id="{AAB697BD-421B-4E89-A958-E3CE466FC9A4}"/>
              </a:ext>
            </a:extLst>
          </p:cNvPr>
          <p:cNvSpPr txBox="1"/>
          <p:nvPr/>
        </p:nvSpPr>
        <p:spPr>
          <a:xfrm rot="10800000" flipH="1" flipV="1">
            <a:off x="8713200" y="4835723"/>
            <a:ext cx="430800" cy="307777"/>
          </a:xfrm>
          <a:prstGeom prst="rect">
            <a:avLst/>
          </a:prstGeom>
          <a:noFill/>
        </p:spPr>
        <p:txBody>
          <a:bodyPr wrap="square" rtlCol="0">
            <a:spAutoFit/>
          </a:bodyPr>
          <a:lstStyle/>
          <a:p>
            <a:r>
              <a:rPr lang="en-US" altLang="zh-CN" dirty="0">
                <a:solidFill>
                  <a:schemeClr val="tx1"/>
                </a:solidFill>
              </a:rPr>
              <a:t>11</a:t>
            </a:r>
            <a:endParaRPr lang="zh-CN" altLang="en-US" dirty="0">
              <a:solidFill>
                <a:schemeClr val="tx1"/>
              </a:solidFill>
            </a:endParaRPr>
          </a:p>
        </p:txBody>
      </p:sp>
      <p:pic>
        <p:nvPicPr>
          <p:cNvPr id="3" name="图片 2">
            <a:extLst>
              <a:ext uri="{FF2B5EF4-FFF2-40B4-BE49-F238E27FC236}">
                <a16:creationId xmlns:a16="http://schemas.microsoft.com/office/drawing/2014/main" id="{FE709780-B1DC-4A5A-AB12-BFC8B6930191}"/>
              </a:ext>
            </a:extLst>
          </p:cNvPr>
          <p:cNvPicPr>
            <a:picLocks noChangeAspect="1"/>
          </p:cNvPicPr>
          <p:nvPr/>
        </p:nvPicPr>
        <p:blipFill>
          <a:blip r:embed="rId3"/>
          <a:stretch>
            <a:fillRect/>
          </a:stretch>
        </p:blipFill>
        <p:spPr>
          <a:xfrm>
            <a:off x="5154665" y="1599134"/>
            <a:ext cx="3186613" cy="2394454"/>
          </a:xfrm>
          <a:prstGeom prst="rect">
            <a:avLst/>
          </a:prstGeom>
        </p:spPr>
      </p:pic>
    </p:spTree>
    <p:extLst>
      <p:ext uri="{BB962C8B-B14F-4D97-AF65-F5344CB8AC3E}">
        <p14:creationId xmlns:p14="http://schemas.microsoft.com/office/powerpoint/2010/main" val="2059574821"/>
      </p:ext>
    </p:extLst>
  </p:cSld>
  <p:clrMapOvr>
    <a:masterClrMapping/>
  </p:clrMapOvr>
  <mc:AlternateContent xmlns:mc="http://schemas.openxmlformats.org/markup-compatibility/2006">
    <mc:Choice xmlns:p14="http://schemas.microsoft.com/office/powerpoint/2010/main" Requires="p14">
      <p:transition spd="med" p14:dur="700" advTm="22637">
        <p:fade/>
      </p:transition>
    </mc:Choice>
    <mc:Fallback>
      <p:transition spd="med" advTm="22637">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42"/>
        <p:cNvGrpSpPr/>
        <p:nvPr/>
      </p:nvGrpSpPr>
      <p:grpSpPr>
        <a:xfrm>
          <a:off x="0" y="0"/>
          <a:ext cx="0" cy="0"/>
          <a:chOff x="0" y="0"/>
          <a:chExt cx="0" cy="0"/>
        </a:xfrm>
      </p:grpSpPr>
      <p:grpSp>
        <p:nvGrpSpPr>
          <p:cNvPr id="3243" name="Google Shape;3243;p105"/>
          <p:cNvGrpSpPr/>
          <p:nvPr/>
        </p:nvGrpSpPr>
        <p:grpSpPr>
          <a:xfrm rot="-2876240" flipH="1">
            <a:off x="7062061" y="371642"/>
            <a:ext cx="541141" cy="2225326"/>
            <a:chOff x="871338" y="1945155"/>
            <a:chExt cx="247109" cy="1016148"/>
          </a:xfrm>
        </p:grpSpPr>
        <p:sp>
          <p:nvSpPr>
            <p:cNvPr id="3244" name="Google Shape;3244;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105"/>
          <p:cNvSpPr txBox="1">
            <a:spLocks noGrp="1"/>
          </p:cNvSpPr>
          <p:nvPr>
            <p:ph type="ctrTitle"/>
          </p:nvPr>
        </p:nvSpPr>
        <p:spPr>
          <a:xfrm>
            <a:off x="4302700" y="1714500"/>
            <a:ext cx="3374100" cy="128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Conclusion</a:t>
            </a:r>
            <a:endParaRPr dirty="0"/>
          </a:p>
        </p:txBody>
      </p:sp>
      <p:sp>
        <p:nvSpPr>
          <p:cNvPr id="3248" name="Google Shape;3248;p105"/>
          <p:cNvSpPr txBox="1">
            <a:spLocks noGrp="1"/>
          </p:cNvSpPr>
          <p:nvPr>
            <p:ph type="subTitle" idx="1"/>
          </p:nvPr>
        </p:nvSpPr>
        <p:spPr>
          <a:xfrm>
            <a:off x="4302700" y="3095225"/>
            <a:ext cx="2862000" cy="585300"/>
          </a:xfrm>
          <a:prstGeom prst="rect">
            <a:avLst/>
          </a:prstGeom>
        </p:spPr>
        <p:txBody>
          <a:bodyPr spcFirstLastPara="1" wrap="square" lIns="0" tIns="0" rIns="0" bIns="0" anchor="t" anchorCtr="0">
            <a:noAutofit/>
          </a:bodyPr>
          <a:lstStyle/>
          <a:p>
            <a:pPr marL="0" lvl="0" indent="0"/>
            <a:r>
              <a:rPr lang="en-US" altLang="zh-CN" dirty="0"/>
              <a:t>Our conclusion and future proposal</a:t>
            </a:r>
          </a:p>
        </p:txBody>
      </p:sp>
      <p:sp>
        <p:nvSpPr>
          <p:cNvPr id="3249" name="Google Shape;3249;p105">
            <a:hlinkClick r:id="rId3" action="ppaction://hlinksldjump"/>
          </p:cNvPr>
          <p:cNvSpPr txBox="1">
            <a:spLocks noGrp="1"/>
          </p:cNvSpPr>
          <p:nvPr>
            <p:ph type="title" idx="2"/>
          </p:nvPr>
        </p:nvSpPr>
        <p:spPr>
          <a:xfrm>
            <a:off x="1044875" y="1714500"/>
            <a:ext cx="1914600" cy="12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grpSp>
        <p:nvGrpSpPr>
          <p:cNvPr id="3250" name="Google Shape;3250;p105"/>
          <p:cNvGrpSpPr/>
          <p:nvPr/>
        </p:nvGrpSpPr>
        <p:grpSpPr>
          <a:xfrm rot="-4639502">
            <a:off x="1731607" y="2697918"/>
            <a:ext cx="541135" cy="2225350"/>
            <a:chOff x="871338" y="1945155"/>
            <a:chExt cx="247109" cy="1016148"/>
          </a:xfrm>
        </p:grpSpPr>
        <p:sp>
          <p:nvSpPr>
            <p:cNvPr id="3251" name="Google Shape;3251;p10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10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15"/>
        <p:cNvGrpSpPr/>
        <p:nvPr/>
      </p:nvGrpSpPr>
      <p:grpSpPr>
        <a:xfrm>
          <a:off x="0" y="0"/>
          <a:ext cx="0" cy="0"/>
          <a:chOff x="0" y="0"/>
          <a:chExt cx="0" cy="0"/>
        </a:xfrm>
      </p:grpSpPr>
      <p:sp>
        <p:nvSpPr>
          <p:cNvPr id="1116" name="Google Shape;1116;p63"/>
          <p:cNvSpPr txBox="1">
            <a:spLocks noGrp="1"/>
          </p:cNvSpPr>
          <p:nvPr>
            <p:ph type="ctrTitle"/>
          </p:nvPr>
        </p:nvSpPr>
        <p:spPr>
          <a:xfrm>
            <a:off x="3021467" y="677422"/>
            <a:ext cx="3441000" cy="42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a:t>
            </a:r>
            <a:endParaRPr dirty="0"/>
          </a:p>
        </p:txBody>
      </p:sp>
      <p:sp>
        <p:nvSpPr>
          <p:cNvPr id="1211" name="Google Shape;1211;p63">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326903D1-49EC-4BEB-9122-EB4BB097D184}"/>
              </a:ext>
            </a:extLst>
          </p:cNvPr>
          <p:cNvSpPr txBox="1"/>
          <p:nvPr/>
        </p:nvSpPr>
        <p:spPr>
          <a:xfrm>
            <a:off x="4572000" y="1161075"/>
            <a:ext cx="4058447" cy="3609899"/>
          </a:xfrm>
          <a:prstGeom prst="rect">
            <a:avLst/>
          </a:prstGeom>
          <a:noFill/>
        </p:spPr>
        <p:txBody>
          <a:bodyPr wrap="square" rtlCol="0">
            <a:spAutoFit/>
          </a:bodyPr>
          <a:lstStyle/>
          <a:p>
            <a:pPr>
              <a:lnSpc>
                <a:spcPct val="150000"/>
              </a:lnSpc>
            </a:pPr>
            <a:r>
              <a:rPr lang="en-US" altLang="zh-CN" dirty="0">
                <a:latin typeface="Didact Gothic" panose="02010600030101010101" charset="0"/>
              </a:rPr>
              <a:t>      Green building HVAC design incorporates energy conservation, environmental protection, humanization, and sustainability. Key components include natural ventilation, daylight lighting, heat island mitigation, efficient heating and cooling, renewable energy integration, insulation, high-performance windows, green roofs, and walls. Such design aims to create energy-efficient, environmentally friendly, and comfortable buildings for sustainable urban development.</a:t>
            </a:r>
            <a:endParaRPr lang="zh-CN" altLang="zh-CN" dirty="0">
              <a:latin typeface="Didact Gothic" panose="02010600030101010101" charset="0"/>
            </a:endParaRPr>
          </a:p>
          <a:p>
            <a:pPr>
              <a:lnSpc>
                <a:spcPct val="150000"/>
              </a:lnSpc>
            </a:pPr>
            <a:endParaRPr lang="zh-CN" altLang="en-US" dirty="0">
              <a:latin typeface="Didact Gothic" panose="02010600030101010101" charset="0"/>
            </a:endParaRPr>
          </a:p>
        </p:txBody>
      </p:sp>
      <p:pic>
        <p:nvPicPr>
          <p:cNvPr id="4" name="图片 3">
            <a:extLst>
              <a:ext uri="{FF2B5EF4-FFF2-40B4-BE49-F238E27FC236}">
                <a16:creationId xmlns:a16="http://schemas.microsoft.com/office/drawing/2014/main" id="{EE1FA87C-08A1-4C54-B3F2-FC7C49077DFF}"/>
              </a:ext>
            </a:extLst>
          </p:cNvPr>
          <p:cNvPicPr>
            <a:picLocks noChangeAspect="1"/>
          </p:cNvPicPr>
          <p:nvPr/>
        </p:nvPicPr>
        <p:blipFill>
          <a:blip r:embed="rId3"/>
          <a:stretch>
            <a:fillRect/>
          </a:stretch>
        </p:blipFill>
        <p:spPr>
          <a:xfrm>
            <a:off x="853574" y="1497064"/>
            <a:ext cx="3604570" cy="24582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8" name="Google Shape;3148;p101"/>
          <p:cNvSpPr txBox="1">
            <a:spLocks noGrp="1"/>
          </p:cNvSpPr>
          <p:nvPr>
            <p:ph type="title"/>
          </p:nvPr>
        </p:nvSpPr>
        <p:spPr>
          <a:xfrm>
            <a:off x="1057200" y="1396648"/>
            <a:ext cx="7029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3149" name="Google Shape;3149;p101"/>
          <p:cNvSpPr/>
          <p:nvPr/>
        </p:nvSpPr>
        <p:spPr>
          <a:xfrm>
            <a:off x="6399000" y="3666676"/>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0" name="Google Shape;3150;p101"/>
          <p:cNvGrpSpPr/>
          <p:nvPr/>
        </p:nvGrpSpPr>
        <p:grpSpPr>
          <a:xfrm rot="2850260">
            <a:off x="966786" y="406476"/>
            <a:ext cx="1386065" cy="2705516"/>
            <a:chOff x="409722" y="228600"/>
            <a:chExt cx="1385931" cy="2705253"/>
          </a:xfrm>
        </p:grpSpPr>
        <p:grpSp>
          <p:nvGrpSpPr>
            <p:cNvPr id="3151" name="Google Shape;3151;p101"/>
            <p:cNvGrpSpPr/>
            <p:nvPr/>
          </p:nvGrpSpPr>
          <p:grpSpPr>
            <a:xfrm rot="-617154" flipH="1">
              <a:off x="575967" y="402323"/>
              <a:ext cx="1053440" cy="2450002"/>
              <a:chOff x="3817855" y="1437512"/>
              <a:chExt cx="541146" cy="1128254"/>
            </a:xfrm>
          </p:grpSpPr>
          <p:sp>
            <p:nvSpPr>
              <p:cNvPr id="3152" name="Google Shape;3152;p101"/>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1"/>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101"/>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101">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1">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21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148"/>
                                        </p:tgtEl>
                                        <p:attrNameLst>
                                          <p:attrName>style.visibility</p:attrName>
                                        </p:attrNameLst>
                                      </p:cBhvr>
                                      <p:to>
                                        <p:strVal val="visible"/>
                                      </p:to>
                                    </p:set>
                                    <p:anim calcmode="lin" valueType="num">
                                      <p:cBhvr additive="base">
                                        <p:cTn id="7" dur="1000"/>
                                        <p:tgtEl>
                                          <p:spTgt spid="3148"/>
                                        </p:tgtEl>
                                        <p:attrNameLst>
                                          <p:attrName>ppt_w</p:attrName>
                                        </p:attrNameLst>
                                      </p:cBhvr>
                                      <p:tavLst>
                                        <p:tav tm="0">
                                          <p:val>
                                            <p:strVal val="0"/>
                                          </p:val>
                                        </p:tav>
                                        <p:tav tm="100000">
                                          <p:val>
                                            <p:strVal val="#ppt_w"/>
                                          </p:val>
                                        </p:tav>
                                      </p:tavLst>
                                    </p:anim>
                                    <p:anim calcmode="lin" valueType="num">
                                      <p:cBhvr additive="base">
                                        <p:cTn id="8" dur="1000"/>
                                        <p:tgtEl>
                                          <p:spTgt spid="3148"/>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3150"/>
                                        </p:tgtEl>
                                        <p:attrNameLst>
                                          <p:attrName>style.visibility</p:attrName>
                                        </p:attrNameLst>
                                      </p:cBhvr>
                                      <p:to>
                                        <p:strVal val="visible"/>
                                      </p:to>
                                    </p:set>
                                    <p:anim calcmode="lin" valueType="num">
                                      <p:cBhvr additive="base">
                                        <p:cTn id="12" dur="1000"/>
                                        <p:tgtEl>
                                          <p:spTgt spid="3150"/>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2" presetClass="entr" presetSubtype="2" fill="hold" nodeType="afterEffect">
                                  <p:stCondLst>
                                    <p:cond delay="0"/>
                                  </p:stCondLst>
                                  <p:childTnLst>
                                    <p:set>
                                      <p:cBhvr>
                                        <p:cTn id="15" dur="1" fill="hold">
                                          <p:stCondLst>
                                            <p:cond delay="0"/>
                                          </p:stCondLst>
                                        </p:cTn>
                                        <p:tgtEl>
                                          <p:spTgt spid="3149"/>
                                        </p:tgtEl>
                                        <p:attrNameLst>
                                          <p:attrName>style.visibility</p:attrName>
                                        </p:attrNameLst>
                                      </p:cBhvr>
                                      <p:to>
                                        <p:strVal val="visible"/>
                                      </p:to>
                                    </p:set>
                                    <p:anim calcmode="lin" valueType="num">
                                      <p:cBhvr additive="base">
                                        <p:cTn id="16" dur="1000"/>
                                        <p:tgtEl>
                                          <p:spTgt spid="3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60"/>
          <p:cNvSpPr txBox="1">
            <a:spLocks noGrp="1"/>
          </p:cNvSpPr>
          <p:nvPr>
            <p:ph type="title" idx="6"/>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046" name="Google Shape;1046;p60"/>
          <p:cNvSpPr txBox="1">
            <a:spLocks noGrp="1"/>
          </p:cNvSpPr>
          <p:nvPr>
            <p:ph type="subTitle" idx="1"/>
          </p:nvPr>
        </p:nvSpPr>
        <p:spPr>
          <a:xfrm>
            <a:off x="1454213" y="2117745"/>
            <a:ext cx="2367600" cy="572700"/>
          </a:xfrm>
          <a:prstGeom prst="rect">
            <a:avLst/>
          </a:prstGeom>
        </p:spPr>
        <p:txBody>
          <a:bodyPr spcFirstLastPara="1" wrap="square" lIns="91425" tIns="91425" rIns="91425" bIns="91425" anchor="ctr" anchorCtr="0">
            <a:noAutofit/>
          </a:bodyPr>
          <a:lstStyle/>
          <a:p>
            <a:pPr marL="0" lvl="0" indent="0"/>
            <a:r>
              <a:rPr lang="en-US" dirty="0"/>
              <a:t> background objectives for the design</a:t>
            </a:r>
            <a:endParaRPr dirty="0"/>
          </a:p>
        </p:txBody>
      </p:sp>
      <p:sp>
        <p:nvSpPr>
          <p:cNvPr id="1047" name="Google Shape;1047;p60"/>
          <p:cNvSpPr txBox="1">
            <a:spLocks noGrp="1"/>
          </p:cNvSpPr>
          <p:nvPr>
            <p:ph type="subTitle" idx="7"/>
          </p:nvPr>
        </p:nvSpPr>
        <p:spPr>
          <a:xfrm>
            <a:off x="1454213" y="3738095"/>
            <a:ext cx="236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Design method of green building HVAC system</a:t>
            </a:r>
            <a:endParaRPr dirty="0"/>
          </a:p>
        </p:txBody>
      </p:sp>
      <p:sp>
        <p:nvSpPr>
          <p:cNvPr id="1048" name="Google Shape;1048;p60"/>
          <p:cNvSpPr txBox="1">
            <a:spLocks noGrp="1"/>
          </p:cNvSpPr>
          <p:nvPr>
            <p:ph type="subTitle" idx="2"/>
          </p:nvPr>
        </p:nvSpPr>
        <p:spPr>
          <a:xfrm>
            <a:off x="5322225" y="2127834"/>
            <a:ext cx="236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Significance of HVAC in green buildings</a:t>
            </a:r>
            <a:endParaRPr dirty="0"/>
          </a:p>
        </p:txBody>
      </p:sp>
      <p:sp>
        <p:nvSpPr>
          <p:cNvPr id="1049" name="Google Shape;1049;p60">
            <a:hlinkClick r:id="" action="ppaction://noaction"/>
          </p:cNvPr>
          <p:cNvSpPr txBox="1">
            <a:spLocks noGrp="1"/>
          </p:cNvSpPr>
          <p:nvPr>
            <p:ph type="title"/>
          </p:nvPr>
        </p:nvSpPr>
        <p:spPr>
          <a:xfrm>
            <a:off x="2270363" y="1392503"/>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50" name="Google Shape;1050;p60">
            <a:hlinkClick r:id="" action="ppaction://noaction"/>
          </p:cNvPr>
          <p:cNvSpPr txBox="1">
            <a:spLocks noGrp="1"/>
          </p:cNvSpPr>
          <p:nvPr>
            <p:ph type="title" idx="9"/>
          </p:nvPr>
        </p:nvSpPr>
        <p:spPr>
          <a:xfrm>
            <a:off x="2270363" y="3012853"/>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51" name="Google Shape;1051;p60">
            <a:hlinkClick r:id="rId3" action="ppaction://hlinksldjump"/>
          </p:cNvPr>
          <p:cNvSpPr txBox="1">
            <a:spLocks noGrp="1"/>
          </p:cNvSpPr>
          <p:nvPr>
            <p:ph type="title" idx="3"/>
          </p:nvPr>
        </p:nvSpPr>
        <p:spPr>
          <a:xfrm>
            <a:off x="6130262" y="1393328"/>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52" name="Google Shape;1052;p60"/>
          <p:cNvSpPr txBox="1">
            <a:spLocks noGrp="1"/>
          </p:cNvSpPr>
          <p:nvPr>
            <p:ph type="subTitle" idx="4"/>
          </p:nvPr>
        </p:nvSpPr>
        <p:spPr>
          <a:xfrm>
            <a:off x="1009425" y="1809973"/>
            <a:ext cx="3257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Definition and Principle</a:t>
            </a:r>
            <a:endParaRPr dirty="0"/>
          </a:p>
        </p:txBody>
      </p:sp>
      <p:sp>
        <p:nvSpPr>
          <p:cNvPr id="1053" name="Google Shape;1053;p60"/>
          <p:cNvSpPr txBox="1">
            <a:spLocks noGrp="1"/>
          </p:cNvSpPr>
          <p:nvPr>
            <p:ph type="subTitle" idx="5"/>
          </p:nvPr>
        </p:nvSpPr>
        <p:spPr>
          <a:xfrm>
            <a:off x="4877475" y="1820073"/>
            <a:ext cx="3257100" cy="388500"/>
          </a:xfrm>
          <a:prstGeom prst="rect">
            <a:avLst/>
          </a:prstGeom>
        </p:spPr>
        <p:txBody>
          <a:bodyPr spcFirstLastPara="1" wrap="square" lIns="91425" tIns="91425" rIns="91425" bIns="91425" anchor="ctr" anchorCtr="0">
            <a:noAutofit/>
          </a:bodyPr>
          <a:lstStyle/>
          <a:p>
            <a:pPr marL="0" lvl="0" indent="0"/>
            <a:r>
              <a:rPr lang="en-US" altLang="zh-CN" dirty="0"/>
              <a:t>Importance of HVAC</a:t>
            </a:r>
            <a:endParaRPr dirty="0"/>
          </a:p>
        </p:txBody>
      </p:sp>
      <p:sp>
        <p:nvSpPr>
          <p:cNvPr id="1054" name="Google Shape;1054;p60"/>
          <p:cNvSpPr txBox="1">
            <a:spLocks noGrp="1"/>
          </p:cNvSpPr>
          <p:nvPr>
            <p:ph type="subTitle" idx="14"/>
          </p:nvPr>
        </p:nvSpPr>
        <p:spPr>
          <a:xfrm>
            <a:off x="1009425" y="3430323"/>
            <a:ext cx="3257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Design of HVAC</a:t>
            </a:r>
            <a:endParaRPr dirty="0"/>
          </a:p>
        </p:txBody>
      </p:sp>
      <p:sp>
        <p:nvSpPr>
          <p:cNvPr id="1055" name="Google Shape;1055;p60"/>
          <p:cNvSpPr txBox="1">
            <a:spLocks noGrp="1"/>
          </p:cNvSpPr>
          <p:nvPr>
            <p:ph type="subTitle" idx="8"/>
          </p:nvPr>
        </p:nvSpPr>
        <p:spPr>
          <a:xfrm>
            <a:off x="5322225" y="3748184"/>
            <a:ext cx="236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Our conclusion and future proposal</a:t>
            </a:r>
            <a:endParaRPr dirty="0"/>
          </a:p>
        </p:txBody>
      </p:sp>
      <p:sp>
        <p:nvSpPr>
          <p:cNvPr id="1056" name="Google Shape;1056;p60">
            <a:hlinkClick r:id="rId4" action="ppaction://hlinksldjump"/>
          </p:cNvPr>
          <p:cNvSpPr txBox="1">
            <a:spLocks noGrp="1"/>
          </p:cNvSpPr>
          <p:nvPr>
            <p:ph type="title" idx="13"/>
          </p:nvPr>
        </p:nvSpPr>
        <p:spPr>
          <a:xfrm>
            <a:off x="6130262" y="3013678"/>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057" name="Google Shape;1057;p60"/>
          <p:cNvSpPr txBox="1">
            <a:spLocks noGrp="1"/>
          </p:cNvSpPr>
          <p:nvPr>
            <p:ph type="subTitle" idx="15"/>
          </p:nvPr>
        </p:nvSpPr>
        <p:spPr>
          <a:xfrm>
            <a:off x="4877475" y="3440423"/>
            <a:ext cx="3257100" cy="388500"/>
          </a:xfrm>
          <a:prstGeom prst="rect">
            <a:avLst/>
          </a:prstGeom>
        </p:spPr>
        <p:txBody>
          <a:bodyPr spcFirstLastPara="1" wrap="square" lIns="91425" tIns="91425" rIns="91425" bIns="91425" anchor="ctr" anchorCtr="0">
            <a:noAutofit/>
          </a:bodyPr>
          <a:lstStyle/>
          <a:p>
            <a:pPr marL="0" lvl="0" indent="0"/>
            <a:r>
              <a:rPr lang="en-US" altLang="zh-CN" dirty="0"/>
              <a:t>Conclusion</a:t>
            </a:r>
            <a:endParaRPr dirty="0"/>
          </a:p>
        </p:txBody>
      </p:sp>
      <p:sp>
        <p:nvSpPr>
          <p:cNvPr id="1058" name="Google Shape;1058;p60">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0">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5"/>
          <p:cNvSpPr txBox="1">
            <a:spLocks noGrp="1"/>
          </p:cNvSpPr>
          <p:nvPr>
            <p:ph type="ctrTitle"/>
          </p:nvPr>
        </p:nvSpPr>
        <p:spPr>
          <a:xfrm>
            <a:off x="761189" y="1849745"/>
            <a:ext cx="7449303" cy="1124400"/>
          </a:xfrm>
          <a:prstGeom prst="rect">
            <a:avLst/>
          </a:prstGeom>
        </p:spPr>
        <p:txBody>
          <a:bodyPr spcFirstLastPara="1" wrap="square" lIns="0" tIns="0" rIns="0" bIns="0" anchor="b" anchorCtr="0">
            <a:noAutofit/>
          </a:bodyPr>
          <a:lstStyle/>
          <a:p>
            <a:pPr lvl="0"/>
            <a:r>
              <a:rPr lang="en-US" altLang="zh-CN" sz="4400" dirty="0"/>
              <a:t>Definition and Principle</a:t>
            </a:r>
          </a:p>
        </p:txBody>
      </p:sp>
      <p:sp>
        <p:nvSpPr>
          <p:cNvPr id="1353" name="Google Shape;1353;p65"/>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p>
            <a:pPr marL="0" lvl="0" indent="0"/>
            <a:r>
              <a:rPr lang="en-US" altLang="zh-CN" dirty="0"/>
              <a:t> background objectives for the design</a:t>
            </a:r>
          </a:p>
        </p:txBody>
      </p:sp>
      <p:sp>
        <p:nvSpPr>
          <p:cNvPr id="1354" name="Google Shape;1354;p65">
            <a:hlinkClick r:id="rId3" action="ppaction://hlinksldjump"/>
          </p:cNvPr>
          <p:cNvSpPr txBox="1">
            <a:spLocks noGrp="1"/>
          </p:cNvSpPr>
          <p:nvPr>
            <p:ph type="title" idx="2"/>
          </p:nvPr>
        </p:nvSpPr>
        <p:spPr>
          <a:xfrm>
            <a:off x="2492100" y="1483386"/>
            <a:ext cx="4159800" cy="70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355" name="Google Shape;1355;p65"/>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65"/>
          <p:cNvGrpSpPr/>
          <p:nvPr/>
        </p:nvGrpSpPr>
        <p:grpSpPr>
          <a:xfrm rot="10667963">
            <a:off x="7458206" y="1380526"/>
            <a:ext cx="1385983" cy="2705355"/>
            <a:chOff x="409722" y="228600"/>
            <a:chExt cx="1385931" cy="2705253"/>
          </a:xfrm>
        </p:grpSpPr>
        <p:grpSp>
          <p:nvGrpSpPr>
            <p:cNvPr id="1357" name="Google Shape;1357;p65"/>
            <p:cNvGrpSpPr/>
            <p:nvPr/>
          </p:nvGrpSpPr>
          <p:grpSpPr>
            <a:xfrm rot="-617154" flipH="1">
              <a:off x="575967" y="402323"/>
              <a:ext cx="1053440" cy="2450002"/>
              <a:chOff x="3817855" y="1437512"/>
              <a:chExt cx="541146" cy="1128254"/>
            </a:xfrm>
          </p:grpSpPr>
          <p:sp>
            <p:nvSpPr>
              <p:cNvPr id="1358" name="Google Shape;1358;p6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5"/>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5"/>
          <p:cNvGrpSpPr/>
          <p:nvPr/>
        </p:nvGrpSpPr>
        <p:grpSpPr>
          <a:xfrm rot="-230834">
            <a:off x="262018" y="1063686"/>
            <a:ext cx="1386005" cy="2705399"/>
            <a:chOff x="409722" y="228600"/>
            <a:chExt cx="1385931" cy="2705253"/>
          </a:xfrm>
        </p:grpSpPr>
        <p:grpSp>
          <p:nvGrpSpPr>
            <p:cNvPr id="1362" name="Google Shape;1362;p65"/>
            <p:cNvGrpSpPr/>
            <p:nvPr/>
          </p:nvGrpSpPr>
          <p:grpSpPr>
            <a:xfrm rot="-617154" flipH="1">
              <a:off x="575967" y="402323"/>
              <a:ext cx="1053440" cy="2450002"/>
              <a:chOff x="3817855" y="1437512"/>
              <a:chExt cx="541146" cy="1128254"/>
            </a:xfrm>
          </p:grpSpPr>
          <p:sp>
            <p:nvSpPr>
              <p:cNvPr id="1363" name="Google Shape;1363;p6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65"/>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65">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7"/>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lvl="0"/>
            <a:r>
              <a:rPr lang="en-US" altLang="zh-CN" b="1" dirty="0"/>
              <a:t>Definition and Background</a:t>
            </a:r>
            <a:endParaRPr b="1" dirty="0"/>
          </a:p>
        </p:txBody>
      </p:sp>
      <p:sp>
        <p:nvSpPr>
          <p:cNvPr id="1406" name="Google Shape;1406;p67"/>
          <p:cNvSpPr txBox="1"/>
          <p:nvPr/>
        </p:nvSpPr>
        <p:spPr>
          <a:xfrm>
            <a:off x="683529" y="2929143"/>
            <a:ext cx="2579763" cy="474691"/>
          </a:xfrm>
          <a:prstGeom prst="rect">
            <a:avLst/>
          </a:prstGeom>
          <a:noFill/>
          <a:ln>
            <a:noFill/>
          </a:ln>
        </p:spPr>
        <p:txBody>
          <a:bodyPr spcFirstLastPara="1" wrap="square" lIns="91425" tIns="91425" rIns="91425" bIns="91425" anchor="ctr" anchorCtr="0">
            <a:noAutofit/>
          </a:bodyPr>
          <a:lstStyle/>
          <a:p>
            <a:pPr lvl="0"/>
            <a:r>
              <a:rPr lang="en-US" altLang="zh-CN" sz="1800" b="1" dirty="0">
                <a:solidFill>
                  <a:schemeClr val="accent5"/>
                </a:solidFill>
                <a:latin typeface="Aldrich" panose="02000000000000000000"/>
                <a:ea typeface="Aldrich" panose="02000000000000000000"/>
                <a:cs typeface="Aldrich" panose="02000000000000000000"/>
                <a:sym typeface="Aldrich" panose="02000000000000000000"/>
              </a:rPr>
              <a:t>Background</a:t>
            </a:r>
            <a:endParaRPr sz="1800" b="1" dirty="0">
              <a:solidFill>
                <a:schemeClr val="accent5"/>
              </a:solidFill>
              <a:latin typeface="Aldrich" panose="02000000000000000000"/>
              <a:ea typeface="Aldrich" panose="02000000000000000000"/>
              <a:cs typeface="Aldrich" panose="02000000000000000000"/>
              <a:sym typeface="Aldrich" panose="02000000000000000000"/>
            </a:endParaRPr>
          </a:p>
        </p:txBody>
      </p:sp>
      <p:sp>
        <p:nvSpPr>
          <p:cNvPr id="1419" name="Google Shape;1419;p67">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73"/>
          <p:cNvSpPr txBox="1"/>
          <p:nvPr/>
        </p:nvSpPr>
        <p:spPr>
          <a:xfrm>
            <a:off x="722375" y="1601703"/>
            <a:ext cx="4021456" cy="13038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r>
              <a:rPr lang="en-US" altLang="zh-CN" dirty="0">
                <a:latin typeface="Didact Gothic" panose="02010600030101010101" charset="0"/>
              </a:rPr>
              <a:t>        A green building is a building that is designed, constructed, used and dismantled in such a way as to </a:t>
            </a:r>
            <a:r>
              <a:rPr lang="en-US" altLang="zh-CN" dirty="0" err="1">
                <a:latin typeface="Didact Gothic" panose="02010600030101010101" charset="0"/>
              </a:rPr>
              <a:t>minimise</a:t>
            </a:r>
            <a:r>
              <a:rPr lang="en-US" altLang="zh-CN" dirty="0">
                <a:latin typeface="Didact Gothic" panose="02010600030101010101" charset="0"/>
              </a:rPr>
              <a:t> its impact on the environment, improve the health and comfort of its occupants, and achieve sustainable development.</a:t>
            </a:r>
            <a:endParaRPr lang="zh-CN" altLang="zh-CN" dirty="0">
              <a:latin typeface="Didact Gothic" panose="02010600030101010101" charset="0"/>
            </a:endParaRPr>
          </a:p>
        </p:txBody>
      </p:sp>
      <p:sp>
        <p:nvSpPr>
          <p:cNvPr id="9" name="文本框 8">
            <a:extLst>
              <a:ext uri="{FF2B5EF4-FFF2-40B4-BE49-F238E27FC236}">
                <a16:creationId xmlns:a16="http://schemas.microsoft.com/office/drawing/2014/main" id="{AAB697BD-421B-4E89-A958-E3CE466FC9A4}"/>
              </a:ext>
            </a:extLst>
          </p:cNvPr>
          <p:cNvSpPr txBox="1"/>
          <p:nvPr/>
        </p:nvSpPr>
        <p:spPr>
          <a:xfrm rot="10800000" flipH="1" flipV="1">
            <a:off x="8713200" y="4835723"/>
            <a:ext cx="430800" cy="307777"/>
          </a:xfrm>
          <a:prstGeom prst="rect">
            <a:avLst/>
          </a:prstGeom>
          <a:noFill/>
        </p:spPr>
        <p:txBody>
          <a:bodyPr wrap="square" rtlCol="0">
            <a:spAutoFit/>
          </a:bodyPr>
          <a:lstStyle/>
          <a:p>
            <a:r>
              <a:rPr lang="en-US" altLang="zh-CN" dirty="0">
                <a:solidFill>
                  <a:schemeClr val="tx1"/>
                </a:solidFill>
              </a:rPr>
              <a:t>11</a:t>
            </a:r>
            <a:endParaRPr lang="zh-CN" altLang="en-US" dirty="0">
              <a:solidFill>
                <a:schemeClr val="tx1"/>
              </a:solidFill>
            </a:endParaRPr>
          </a:p>
        </p:txBody>
      </p:sp>
      <p:pic>
        <p:nvPicPr>
          <p:cNvPr id="4" name="图片 3">
            <a:extLst>
              <a:ext uri="{FF2B5EF4-FFF2-40B4-BE49-F238E27FC236}">
                <a16:creationId xmlns:a16="http://schemas.microsoft.com/office/drawing/2014/main" id="{37A6F81D-D143-4FA0-AB8D-BBF19604734F}"/>
              </a:ext>
            </a:extLst>
          </p:cNvPr>
          <p:cNvPicPr>
            <a:picLocks noChangeAspect="1"/>
          </p:cNvPicPr>
          <p:nvPr/>
        </p:nvPicPr>
        <p:blipFill>
          <a:blip r:embed="rId3"/>
          <a:stretch>
            <a:fillRect/>
          </a:stretch>
        </p:blipFill>
        <p:spPr>
          <a:xfrm>
            <a:off x="4932425" y="1709943"/>
            <a:ext cx="3575467" cy="2438400"/>
          </a:xfrm>
          <a:prstGeom prst="rect">
            <a:avLst/>
          </a:prstGeom>
        </p:spPr>
      </p:pic>
      <p:sp>
        <p:nvSpPr>
          <p:cNvPr id="12" name="Google Shape;1406;p67">
            <a:extLst>
              <a:ext uri="{FF2B5EF4-FFF2-40B4-BE49-F238E27FC236}">
                <a16:creationId xmlns:a16="http://schemas.microsoft.com/office/drawing/2014/main" id="{78C16CF2-4545-45FF-962B-8C7330F62AAC}"/>
              </a:ext>
            </a:extLst>
          </p:cNvPr>
          <p:cNvSpPr txBox="1"/>
          <p:nvPr/>
        </p:nvSpPr>
        <p:spPr>
          <a:xfrm>
            <a:off x="683529" y="1103450"/>
            <a:ext cx="2579763" cy="474691"/>
          </a:xfrm>
          <a:prstGeom prst="rect">
            <a:avLst/>
          </a:prstGeom>
          <a:noFill/>
          <a:ln>
            <a:noFill/>
          </a:ln>
        </p:spPr>
        <p:txBody>
          <a:bodyPr spcFirstLastPara="1" wrap="square" lIns="91425" tIns="91425" rIns="91425" bIns="91425" anchor="ctr" anchorCtr="0">
            <a:noAutofit/>
          </a:bodyPr>
          <a:lstStyle/>
          <a:p>
            <a:pPr lvl="0"/>
            <a:r>
              <a:rPr lang="en-US" altLang="zh-CN" sz="1800" b="1" dirty="0">
                <a:solidFill>
                  <a:schemeClr val="accent5"/>
                </a:solidFill>
                <a:latin typeface="Aldrich" panose="02000000000000000000"/>
                <a:ea typeface="Aldrich" panose="02000000000000000000"/>
                <a:cs typeface="Aldrich" panose="02000000000000000000"/>
                <a:sym typeface="Aldrich" panose="02000000000000000000"/>
              </a:rPr>
              <a:t>Definition</a:t>
            </a:r>
            <a:endParaRPr sz="1800" b="1" dirty="0">
              <a:solidFill>
                <a:schemeClr val="accent5"/>
              </a:solidFill>
              <a:latin typeface="Aldrich" panose="02000000000000000000"/>
              <a:ea typeface="Aldrich" panose="02000000000000000000"/>
              <a:cs typeface="Aldrich" panose="02000000000000000000"/>
              <a:sym typeface="Aldrich" panose="02000000000000000000"/>
            </a:endParaRPr>
          </a:p>
        </p:txBody>
      </p:sp>
      <p:sp>
        <p:nvSpPr>
          <p:cNvPr id="13" name="Google Shape;1971;p73">
            <a:extLst>
              <a:ext uri="{FF2B5EF4-FFF2-40B4-BE49-F238E27FC236}">
                <a16:creationId xmlns:a16="http://schemas.microsoft.com/office/drawing/2014/main" id="{E81D412A-6D1A-4D21-81A4-302AF6C51B39}"/>
              </a:ext>
            </a:extLst>
          </p:cNvPr>
          <p:cNvSpPr txBox="1"/>
          <p:nvPr/>
        </p:nvSpPr>
        <p:spPr>
          <a:xfrm>
            <a:off x="722375" y="3283417"/>
            <a:ext cx="4171204" cy="11572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endParaRPr lang="zh-CN" altLang="en-US" dirty="0">
              <a:latin typeface="Didact Gothic" panose="02010600030101010101" charset="0"/>
            </a:endParaRPr>
          </a:p>
          <a:p>
            <a:pPr>
              <a:lnSpc>
                <a:spcPct val="120000"/>
              </a:lnSpc>
            </a:pPr>
            <a:r>
              <a:rPr lang="en-US" altLang="zh-CN" dirty="0">
                <a:latin typeface="Didact Gothic" panose="02010600030101010101" charset="0"/>
              </a:rPr>
              <a:t>      The double carbon target proposal emphasizes the urgency of energy saving and carbon reduction in industrial buildings. Safety, production efficiency, and reducing energy consumption are key priorities in industrial buildings.</a:t>
            </a:r>
            <a:endParaRPr lang="zh-CN" altLang="zh-CN" dirty="0">
              <a:latin typeface="Didact Gothic" panose="02010600030101010101" charset="0"/>
            </a:endParaRPr>
          </a:p>
        </p:txBody>
      </p:sp>
    </p:spTree>
    <p:extLst>
      <p:ext uri="{BB962C8B-B14F-4D97-AF65-F5344CB8AC3E}">
        <p14:creationId xmlns:p14="http://schemas.microsoft.com/office/powerpoint/2010/main" val="3689034473"/>
      </p:ext>
    </p:extLst>
  </p:cSld>
  <p:clrMapOvr>
    <a:masterClrMapping/>
  </p:clrMapOvr>
  <mc:AlternateContent xmlns:mc="http://schemas.openxmlformats.org/markup-compatibility/2006">
    <mc:Choice xmlns:p14="http://schemas.microsoft.com/office/powerpoint/2010/main" Requires="p14">
      <p:transition spd="med" p14:dur="700" advTm="22637">
        <p:fade/>
      </p:transition>
    </mc:Choice>
    <mc:Fallback>
      <p:transition spd="med" advTm="2263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78"/>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lvl="0"/>
            <a:r>
              <a:rPr lang="en-US" altLang="zh-CN" dirty="0"/>
              <a:t>Objectives in total</a:t>
            </a:r>
            <a:endParaRPr dirty="0"/>
          </a:p>
        </p:txBody>
      </p:sp>
      <p:grpSp>
        <p:nvGrpSpPr>
          <p:cNvPr id="2189" name="Google Shape;2189;p78"/>
          <p:cNvGrpSpPr/>
          <p:nvPr/>
        </p:nvGrpSpPr>
        <p:grpSpPr>
          <a:xfrm>
            <a:off x="4238322" y="2450765"/>
            <a:ext cx="667254" cy="887570"/>
            <a:chOff x="3600400" y="2783875"/>
            <a:chExt cx="402275" cy="535100"/>
          </a:xfrm>
        </p:grpSpPr>
        <p:sp>
          <p:nvSpPr>
            <p:cNvPr id="2190" name="Google Shape;2190;p78"/>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8"/>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8"/>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8"/>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8"/>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8"/>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78"/>
          <p:cNvSpPr txBox="1"/>
          <p:nvPr/>
        </p:nvSpPr>
        <p:spPr>
          <a:xfrm>
            <a:off x="6067433" y="1464400"/>
            <a:ext cx="2007000" cy="315000"/>
          </a:xfrm>
          <a:prstGeom prst="rect">
            <a:avLst/>
          </a:prstGeom>
          <a:noFill/>
          <a:ln>
            <a:noFill/>
          </a:ln>
        </p:spPr>
        <p:txBody>
          <a:bodyPr spcFirstLastPara="1" wrap="square" lIns="91425" tIns="91425" rIns="91425" bIns="91425" anchor="ctr" anchorCtr="0">
            <a:noAutofit/>
          </a:bodyPr>
          <a:lstStyle/>
          <a:p>
            <a:pPr algn="r"/>
            <a:r>
              <a:rPr lang="en-US" altLang="zh-CN" sz="1800" b="1" dirty="0" err="1">
                <a:solidFill>
                  <a:schemeClr val="accent5"/>
                </a:solidFill>
                <a:latin typeface="Aldrich"/>
                <a:ea typeface="Aldrich"/>
                <a:cs typeface="Aldrich"/>
                <a:sym typeface="Aldrich"/>
              </a:rPr>
              <a:t>Sustaina</a:t>
            </a:r>
            <a:endParaRPr lang="en-US" altLang="zh-CN" sz="1800" b="1" dirty="0">
              <a:solidFill>
                <a:schemeClr val="accent5"/>
              </a:solidFill>
              <a:latin typeface="Aldrich"/>
              <a:ea typeface="Aldrich"/>
              <a:cs typeface="Aldrich"/>
              <a:sym typeface="Aldrich"/>
            </a:endParaRPr>
          </a:p>
        </p:txBody>
      </p:sp>
      <p:sp>
        <p:nvSpPr>
          <p:cNvPr id="2198" name="Google Shape;2198;p78"/>
          <p:cNvSpPr txBox="1"/>
          <p:nvPr/>
        </p:nvSpPr>
        <p:spPr>
          <a:xfrm>
            <a:off x="1069482" y="1787175"/>
            <a:ext cx="2345667" cy="474600"/>
          </a:xfrm>
          <a:prstGeom prst="rect">
            <a:avLst/>
          </a:prstGeom>
          <a:noFill/>
          <a:ln>
            <a:noFill/>
          </a:ln>
        </p:spPr>
        <p:txBody>
          <a:bodyPr spcFirstLastPara="1" wrap="square" lIns="91425" tIns="91425" rIns="91425" bIns="91425" anchor="ctr" anchorCtr="0">
            <a:noAutofit/>
          </a:bodyPr>
          <a:lstStyle/>
          <a:p>
            <a:pPr lvl="0"/>
            <a:r>
              <a:rPr lang="en-US" sz="1600" dirty="0">
                <a:solidFill>
                  <a:schemeClr val="accent5"/>
                </a:solidFill>
                <a:latin typeface="Didact Gothic"/>
                <a:ea typeface="Didact Gothic"/>
                <a:cs typeface="Didact Gothic"/>
                <a:sym typeface="Didact Gothic"/>
              </a:rPr>
              <a:t>Energy Efficiency and Environmental Protection</a:t>
            </a:r>
            <a:endParaRPr sz="1600" dirty="0">
              <a:solidFill>
                <a:schemeClr val="accent5"/>
              </a:solidFill>
              <a:latin typeface="Didact Gothic"/>
              <a:ea typeface="Didact Gothic"/>
              <a:cs typeface="Didact Gothic"/>
              <a:sym typeface="Didact Gothic"/>
            </a:endParaRPr>
          </a:p>
        </p:txBody>
      </p:sp>
      <p:sp>
        <p:nvSpPr>
          <p:cNvPr id="2199" name="Google Shape;2199;p78"/>
          <p:cNvSpPr txBox="1"/>
          <p:nvPr/>
        </p:nvSpPr>
        <p:spPr>
          <a:xfrm>
            <a:off x="1069483" y="3843199"/>
            <a:ext cx="20070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accent5"/>
                </a:solidFill>
                <a:latin typeface="Didact Gothic"/>
                <a:ea typeface="Didact Gothic"/>
                <a:cs typeface="Didact Gothic"/>
                <a:sym typeface="Didact Gothic"/>
              </a:rPr>
              <a:t>Venus has beautiful name but is hot</a:t>
            </a:r>
            <a:endParaRPr sz="1600">
              <a:solidFill>
                <a:schemeClr val="accent5"/>
              </a:solidFill>
              <a:latin typeface="Didact Gothic"/>
              <a:ea typeface="Didact Gothic"/>
              <a:cs typeface="Didact Gothic"/>
              <a:sym typeface="Didact Gothic"/>
            </a:endParaRPr>
          </a:p>
        </p:txBody>
      </p:sp>
      <p:sp>
        <p:nvSpPr>
          <p:cNvPr id="2200" name="Google Shape;2200;p78"/>
          <p:cNvSpPr txBox="1"/>
          <p:nvPr/>
        </p:nvSpPr>
        <p:spPr>
          <a:xfrm>
            <a:off x="5320150" y="1827367"/>
            <a:ext cx="3157530" cy="474600"/>
          </a:xfrm>
          <a:prstGeom prst="rect">
            <a:avLst/>
          </a:prstGeom>
          <a:noFill/>
          <a:ln>
            <a:noFill/>
          </a:ln>
        </p:spPr>
        <p:txBody>
          <a:bodyPr spcFirstLastPara="1" wrap="square" lIns="91425" tIns="91425" rIns="91425" bIns="91425" anchor="ctr" anchorCtr="0">
            <a:noAutofit/>
          </a:bodyPr>
          <a:lstStyle/>
          <a:p>
            <a:pPr lvl="0" algn="r"/>
            <a:r>
              <a:rPr lang="en-US" sz="1600" dirty="0">
                <a:solidFill>
                  <a:schemeClr val="accent5"/>
                </a:solidFill>
                <a:latin typeface="Didact Gothic"/>
                <a:ea typeface="Didact Gothic"/>
                <a:cs typeface="Didact Gothic"/>
                <a:sym typeface="Didact Gothic"/>
              </a:rPr>
              <a:t> Prioritize long-term sustainability and resource management.</a:t>
            </a:r>
            <a:endParaRPr sz="1600" dirty="0">
              <a:solidFill>
                <a:schemeClr val="accent5"/>
              </a:solidFill>
              <a:latin typeface="Didact Gothic"/>
              <a:ea typeface="Didact Gothic"/>
              <a:cs typeface="Didact Gothic"/>
              <a:sym typeface="Didact Gothic"/>
            </a:endParaRPr>
          </a:p>
        </p:txBody>
      </p:sp>
      <p:sp>
        <p:nvSpPr>
          <p:cNvPr id="2201" name="Google Shape;2201;p78"/>
          <p:cNvSpPr txBox="1"/>
          <p:nvPr/>
        </p:nvSpPr>
        <p:spPr>
          <a:xfrm>
            <a:off x="1069482" y="2493731"/>
            <a:ext cx="2244203" cy="314100"/>
          </a:xfrm>
          <a:prstGeom prst="rect">
            <a:avLst/>
          </a:prstGeom>
          <a:noFill/>
          <a:ln>
            <a:noFill/>
          </a:ln>
        </p:spPr>
        <p:txBody>
          <a:bodyPr spcFirstLastPara="1" wrap="square" lIns="91425" tIns="91425" rIns="91425" bIns="91425" anchor="ctr" anchorCtr="0">
            <a:noAutofit/>
          </a:bodyPr>
          <a:lstStyle/>
          <a:p>
            <a:pPr lvl="0"/>
            <a:r>
              <a:rPr lang="en-US" sz="1800" b="1" dirty="0">
                <a:solidFill>
                  <a:schemeClr val="accent5"/>
                </a:solidFill>
                <a:latin typeface="Aldrich"/>
                <a:ea typeface="Aldrich"/>
                <a:cs typeface="Aldrich"/>
                <a:sym typeface="Aldrich"/>
              </a:rPr>
              <a:t>Circular Economy</a:t>
            </a:r>
            <a:endParaRPr sz="1800" b="1" dirty="0">
              <a:solidFill>
                <a:schemeClr val="accent5"/>
              </a:solidFill>
              <a:latin typeface="Aldrich"/>
              <a:ea typeface="Aldrich"/>
              <a:cs typeface="Aldrich"/>
              <a:sym typeface="Aldrich"/>
            </a:endParaRPr>
          </a:p>
        </p:txBody>
      </p:sp>
      <p:sp>
        <p:nvSpPr>
          <p:cNvPr id="2202" name="Google Shape;2202;p78"/>
          <p:cNvSpPr txBox="1"/>
          <p:nvPr/>
        </p:nvSpPr>
        <p:spPr>
          <a:xfrm>
            <a:off x="6067433" y="3522163"/>
            <a:ext cx="2007000" cy="315000"/>
          </a:xfrm>
          <a:prstGeom prst="rect">
            <a:avLst/>
          </a:prstGeom>
          <a:noFill/>
          <a:ln>
            <a:noFill/>
          </a:ln>
        </p:spPr>
        <p:txBody>
          <a:bodyPr spcFirstLastPara="1" wrap="square" lIns="91425" tIns="91425" rIns="91425" bIns="91425" anchor="ctr" anchorCtr="0">
            <a:noAutofit/>
          </a:bodyPr>
          <a:lstStyle/>
          <a:p>
            <a:pPr lvl="0" algn="r"/>
            <a:r>
              <a:rPr lang="en-US" sz="1800" b="1" dirty="0" err="1">
                <a:solidFill>
                  <a:schemeClr val="accent5"/>
                </a:solidFill>
                <a:latin typeface="Aldrich"/>
                <a:ea typeface="Aldrich"/>
                <a:cs typeface="Aldrich"/>
                <a:sym typeface="Aldrich"/>
              </a:rPr>
              <a:t>IConnect</a:t>
            </a:r>
            <a:endParaRPr lang="en-US" sz="1800" b="1" dirty="0">
              <a:solidFill>
                <a:schemeClr val="accent5"/>
              </a:solidFill>
              <a:latin typeface="Aldrich"/>
              <a:ea typeface="Aldrich"/>
              <a:cs typeface="Aldrich"/>
              <a:sym typeface="Aldrich"/>
            </a:endParaRPr>
          </a:p>
        </p:txBody>
      </p:sp>
      <p:sp>
        <p:nvSpPr>
          <p:cNvPr id="2203" name="Google Shape;2203;p78"/>
          <p:cNvSpPr txBox="1"/>
          <p:nvPr/>
        </p:nvSpPr>
        <p:spPr>
          <a:xfrm>
            <a:off x="1069483" y="2815184"/>
            <a:ext cx="2007000" cy="474600"/>
          </a:xfrm>
          <a:prstGeom prst="rect">
            <a:avLst/>
          </a:prstGeom>
          <a:noFill/>
          <a:ln>
            <a:noFill/>
          </a:ln>
        </p:spPr>
        <p:txBody>
          <a:bodyPr spcFirstLastPara="1" wrap="square" lIns="91425" tIns="91425" rIns="91425" bIns="91425" anchor="ctr" anchorCtr="0">
            <a:noAutofit/>
          </a:bodyPr>
          <a:lstStyle/>
          <a:p>
            <a:pPr lvl="0"/>
            <a:r>
              <a:rPr lang="en-US" sz="1600" dirty="0">
                <a:solidFill>
                  <a:schemeClr val="accent5"/>
                </a:solidFill>
                <a:latin typeface="Didact Gothic"/>
                <a:ea typeface="Didact Gothic"/>
                <a:cs typeface="Didact Gothic"/>
                <a:sym typeface="Didact Gothic"/>
              </a:rPr>
              <a:t>maximizing resource efficiency</a:t>
            </a:r>
            <a:endParaRPr sz="1600" dirty="0">
              <a:solidFill>
                <a:schemeClr val="accent5"/>
              </a:solidFill>
              <a:latin typeface="Didact Gothic"/>
              <a:ea typeface="Didact Gothic"/>
              <a:cs typeface="Didact Gothic"/>
              <a:sym typeface="Didact Gothic"/>
            </a:endParaRPr>
          </a:p>
        </p:txBody>
      </p:sp>
      <p:sp>
        <p:nvSpPr>
          <p:cNvPr id="2204" name="Google Shape;2204;p78"/>
          <p:cNvSpPr txBox="1"/>
          <p:nvPr/>
        </p:nvSpPr>
        <p:spPr>
          <a:xfrm>
            <a:off x="6137576" y="3843199"/>
            <a:ext cx="2007000" cy="475800"/>
          </a:xfrm>
          <a:prstGeom prst="rect">
            <a:avLst/>
          </a:prstGeom>
          <a:noFill/>
          <a:ln>
            <a:noFill/>
          </a:ln>
        </p:spPr>
        <p:txBody>
          <a:bodyPr spcFirstLastPara="1" wrap="square" lIns="91425" tIns="91425" rIns="91425" bIns="91425" anchor="ctr" anchorCtr="0">
            <a:noAutofit/>
          </a:bodyPr>
          <a:lstStyle/>
          <a:p>
            <a:pPr lvl="0"/>
            <a:r>
              <a:rPr lang="en-US" altLang="zh-CN" sz="1600" dirty="0">
                <a:solidFill>
                  <a:schemeClr val="accent5"/>
                </a:solidFill>
                <a:latin typeface="Didact Gothic"/>
                <a:ea typeface="Didact Gothic"/>
                <a:cs typeface="Didact Gothic"/>
                <a:sym typeface="Didact Gothic"/>
              </a:rPr>
              <a:t>Intelligent IoT for the Whole Building Cycle</a:t>
            </a:r>
          </a:p>
        </p:txBody>
      </p:sp>
      <p:sp>
        <p:nvSpPr>
          <p:cNvPr id="2205" name="Google Shape;2205;p78"/>
          <p:cNvSpPr txBox="1"/>
          <p:nvPr/>
        </p:nvSpPr>
        <p:spPr>
          <a:xfrm>
            <a:off x="6067433" y="2815176"/>
            <a:ext cx="2007000" cy="474600"/>
          </a:xfrm>
          <a:prstGeom prst="rect">
            <a:avLst/>
          </a:prstGeom>
          <a:noFill/>
          <a:ln>
            <a:noFill/>
          </a:ln>
        </p:spPr>
        <p:txBody>
          <a:bodyPr spcFirstLastPara="1" wrap="square" lIns="91425" tIns="91425" rIns="91425" bIns="91425" anchor="ctr" anchorCtr="0">
            <a:noAutofit/>
          </a:bodyPr>
          <a:lstStyle/>
          <a:p>
            <a:pPr lvl="0" algn="r"/>
            <a:r>
              <a:rPr lang="en-US" sz="1600" dirty="0">
                <a:solidFill>
                  <a:schemeClr val="accent5"/>
                </a:solidFill>
                <a:latin typeface="Didact Gothic"/>
                <a:ea typeface="Didact Gothic"/>
                <a:cs typeface="Didact Gothic"/>
                <a:sym typeface="Didact Gothic"/>
              </a:rPr>
              <a:t>Integration and Adaptability</a:t>
            </a:r>
          </a:p>
        </p:txBody>
      </p:sp>
      <p:sp>
        <p:nvSpPr>
          <p:cNvPr id="2206" name="Google Shape;2206;p78"/>
          <p:cNvSpPr txBox="1"/>
          <p:nvPr/>
        </p:nvSpPr>
        <p:spPr>
          <a:xfrm>
            <a:off x="1069483" y="1464400"/>
            <a:ext cx="20070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dirty="0" err="1">
                <a:solidFill>
                  <a:schemeClr val="accent5"/>
                </a:solidFill>
                <a:latin typeface="Aldrich"/>
                <a:ea typeface="Aldrich"/>
                <a:cs typeface="Aldrich"/>
                <a:sym typeface="Aldrich"/>
              </a:rPr>
              <a:t>Enercare</a:t>
            </a:r>
            <a:endParaRPr sz="1800" b="1" dirty="0">
              <a:solidFill>
                <a:schemeClr val="accent5"/>
              </a:solidFill>
              <a:latin typeface="Aldrich"/>
              <a:ea typeface="Aldrich"/>
              <a:cs typeface="Aldrich"/>
              <a:sym typeface="Aldrich"/>
            </a:endParaRPr>
          </a:p>
        </p:txBody>
      </p:sp>
      <p:sp>
        <p:nvSpPr>
          <p:cNvPr id="2207" name="Google Shape;2207;p78"/>
          <p:cNvSpPr txBox="1"/>
          <p:nvPr/>
        </p:nvSpPr>
        <p:spPr>
          <a:xfrm>
            <a:off x="1069483" y="3522163"/>
            <a:ext cx="20070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dirty="0" err="1">
                <a:solidFill>
                  <a:schemeClr val="accent5"/>
                </a:solidFill>
                <a:latin typeface="Aldrich"/>
                <a:ea typeface="Aldrich"/>
                <a:cs typeface="Aldrich"/>
                <a:sym typeface="Aldrich"/>
              </a:rPr>
              <a:t>Humanfocus</a:t>
            </a:r>
            <a:endParaRPr sz="1800" b="1" dirty="0">
              <a:solidFill>
                <a:schemeClr val="accent5"/>
              </a:solidFill>
              <a:latin typeface="Aldrich"/>
              <a:ea typeface="Aldrich"/>
              <a:cs typeface="Aldrich"/>
              <a:sym typeface="Aldrich"/>
            </a:endParaRPr>
          </a:p>
        </p:txBody>
      </p:sp>
      <p:sp>
        <p:nvSpPr>
          <p:cNvPr id="2208" name="Google Shape;2208;p78"/>
          <p:cNvSpPr txBox="1"/>
          <p:nvPr/>
        </p:nvSpPr>
        <p:spPr>
          <a:xfrm>
            <a:off x="6067517" y="2493731"/>
            <a:ext cx="2007000" cy="314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1800" b="1" dirty="0" err="1">
                <a:solidFill>
                  <a:schemeClr val="accent5"/>
                </a:solidFill>
                <a:latin typeface="Aldrich"/>
                <a:ea typeface="Aldrich"/>
                <a:cs typeface="Aldrich"/>
                <a:sym typeface="Aldrich"/>
              </a:rPr>
              <a:t>Flexadapt</a:t>
            </a:r>
            <a:endParaRPr sz="1800" b="1" dirty="0">
              <a:solidFill>
                <a:schemeClr val="accent5"/>
              </a:solidFill>
              <a:latin typeface="Aldrich"/>
              <a:ea typeface="Aldrich"/>
              <a:cs typeface="Aldrich"/>
              <a:sym typeface="Aldrich"/>
            </a:endParaRPr>
          </a:p>
        </p:txBody>
      </p:sp>
      <p:sp>
        <p:nvSpPr>
          <p:cNvPr id="2209" name="Google Shape;2209;p78"/>
          <p:cNvSpPr/>
          <p:nvPr/>
        </p:nvSpPr>
        <p:spPr>
          <a:xfrm>
            <a:off x="723300" y="1533525"/>
            <a:ext cx="306000" cy="3060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8"/>
          <p:cNvSpPr/>
          <p:nvPr/>
        </p:nvSpPr>
        <p:spPr>
          <a:xfrm>
            <a:off x="723300" y="2571750"/>
            <a:ext cx="306000" cy="306000"/>
          </a:xfrm>
          <a:prstGeom prst="ellipse">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8"/>
          <p:cNvSpPr/>
          <p:nvPr/>
        </p:nvSpPr>
        <p:spPr>
          <a:xfrm>
            <a:off x="723300" y="3609975"/>
            <a:ext cx="306000" cy="306000"/>
          </a:xfrm>
          <a:prstGeom prst="ellipse">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8219482" y="1533525"/>
            <a:ext cx="306000" cy="306000"/>
          </a:xfrm>
          <a:prstGeom prst="ellipse">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8224239" y="2571750"/>
            <a:ext cx="306000" cy="306000"/>
          </a:xfrm>
          <a:prstGeom prst="ellipse">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8214718" y="3609975"/>
            <a:ext cx="306000" cy="3060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5" name="Google Shape;2215;p78"/>
          <p:cNvGrpSpPr/>
          <p:nvPr/>
        </p:nvGrpSpPr>
        <p:grpSpPr>
          <a:xfrm>
            <a:off x="3323015" y="1645382"/>
            <a:ext cx="2497868" cy="2498336"/>
            <a:chOff x="3323015" y="1645382"/>
            <a:chExt cx="2497868" cy="2498336"/>
          </a:xfrm>
        </p:grpSpPr>
        <p:grpSp>
          <p:nvGrpSpPr>
            <p:cNvPr id="2216" name="Google Shape;2216;p78"/>
            <p:cNvGrpSpPr/>
            <p:nvPr/>
          </p:nvGrpSpPr>
          <p:grpSpPr>
            <a:xfrm>
              <a:off x="3323015" y="1645382"/>
              <a:ext cx="2497868" cy="2498336"/>
              <a:chOff x="2565073" y="2075876"/>
              <a:chExt cx="672482" cy="672518"/>
            </a:xfrm>
          </p:grpSpPr>
          <p:sp>
            <p:nvSpPr>
              <p:cNvPr id="2217" name="Google Shape;2217;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78"/>
            <p:cNvSpPr/>
            <p:nvPr/>
          </p:nvSpPr>
          <p:spPr>
            <a:xfrm>
              <a:off x="4024750" y="1817525"/>
              <a:ext cx="394800" cy="3948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b="1">
                  <a:solidFill>
                    <a:schemeClr val="accent5"/>
                  </a:solidFill>
                  <a:latin typeface="Aldrich"/>
                  <a:ea typeface="Aldrich"/>
                  <a:cs typeface="Aldrich"/>
                  <a:sym typeface="Aldrich"/>
                </a:rPr>
                <a:t>A</a:t>
              </a:r>
              <a:endParaRPr b="1">
                <a:solidFill>
                  <a:schemeClr val="accent5"/>
                </a:solidFill>
                <a:latin typeface="Aldrich"/>
                <a:ea typeface="Aldrich"/>
                <a:cs typeface="Aldrich"/>
                <a:sym typeface="Aldrich"/>
              </a:endParaRPr>
            </a:p>
          </p:txBody>
        </p:sp>
        <p:sp>
          <p:nvSpPr>
            <p:cNvPr id="2224" name="Google Shape;2224;p78"/>
            <p:cNvSpPr/>
            <p:nvPr/>
          </p:nvSpPr>
          <p:spPr>
            <a:xfrm>
              <a:off x="4967725" y="1950875"/>
              <a:ext cx="394800" cy="394800"/>
            </a:xfrm>
            <a:prstGeom prst="ellipse">
              <a:avLst/>
            </a:prstGeom>
            <a:solidFill>
              <a:schemeClr val="accent2"/>
            </a:solidFill>
            <a:ln w="28575" cap="flat" cmpd="sng">
              <a:solidFill>
                <a:schemeClr val="accent5"/>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b="1">
                  <a:solidFill>
                    <a:schemeClr val="accent5"/>
                  </a:solidFill>
                  <a:latin typeface="Aldrich"/>
                  <a:ea typeface="Aldrich"/>
                  <a:cs typeface="Aldrich"/>
                  <a:sym typeface="Aldrich"/>
                </a:rPr>
                <a:t>B</a:t>
              </a:r>
              <a:endParaRPr b="1">
                <a:solidFill>
                  <a:schemeClr val="accent5"/>
                </a:solidFill>
                <a:latin typeface="Aldrich"/>
                <a:ea typeface="Aldrich"/>
                <a:cs typeface="Aldrich"/>
                <a:sym typeface="Aldrich"/>
              </a:endParaRPr>
            </a:p>
          </p:txBody>
        </p:sp>
        <p:sp>
          <p:nvSpPr>
            <p:cNvPr id="2225" name="Google Shape;2225;p78"/>
            <p:cNvSpPr/>
            <p:nvPr/>
          </p:nvSpPr>
          <p:spPr>
            <a:xfrm>
              <a:off x="5320150" y="2817650"/>
              <a:ext cx="394800" cy="394800"/>
            </a:xfrm>
            <a:prstGeom prst="ellipse">
              <a:avLst/>
            </a:prstGeom>
            <a:solidFill>
              <a:schemeClr val="accent6"/>
            </a:solidFill>
            <a:ln w="28575" cap="flat" cmpd="sng">
              <a:solidFill>
                <a:schemeClr val="accent5"/>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b="1">
                  <a:solidFill>
                    <a:schemeClr val="accent5"/>
                  </a:solidFill>
                  <a:latin typeface="Aldrich"/>
                  <a:ea typeface="Aldrich"/>
                  <a:cs typeface="Aldrich"/>
                  <a:sym typeface="Aldrich"/>
                </a:rPr>
                <a:t>C</a:t>
              </a:r>
              <a:endParaRPr b="1">
                <a:solidFill>
                  <a:schemeClr val="accent5"/>
                </a:solidFill>
                <a:latin typeface="Aldrich"/>
                <a:ea typeface="Aldrich"/>
                <a:cs typeface="Aldrich"/>
                <a:sym typeface="Aldrich"/>
              </a:endParaRPr>
            </a:p>
          </p:txBody>
        </p:sp>
        <p:sp>
          <p:nvSpPr>
            <p:cNvPr id="2226" name="Google Shape;2226;p78"/>
            <p:cNvSpPr/>
            <p:nvPr/>
          </p:nvSpPr>
          <p:spPr>
            <a:xfrm>
              <a:off x="4767700" y="3589175"/>
              <a:ext cx="394800" cy="394800"/>
            </a:xfrm>
            <a:prstGeom prst="ellipse">
              <a:avLst/>
            </a:prstGeom>
            <a:solidFill>
              <a:schemeClr val="accent5"/>
            </a:solidFill>
            <a:ln w="28575" cap="flat" cmpd="sng">
              <a:solidFill>
                <a:schemeClr val="lt2"/>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b="1">
                  <a:solidFill>
                    <a:schemeClr val="lt2"/>
                  </a:solidFill>
                  <a:latin typeface="Aldrich"/>
                  <a:ea typeface="Aldrich"/>
                  <a:cs typeface="Aldrich"/>
                  <a:sym typeface="Aldrich"/>
                </a:rPr>
                <a:t>D</a:t>
              </a:r>
              <a:endParaRPr b="1">
                <a:solidFill>
                  <a:schemeClr val="lt2"/>
                </a:solidFill>
                <a:latin typeface="Aldrich"/>
                <a:ea typeface="Aldrich"/>
                <a:cs typeface="Aldrich"/>
                <a:sym typeface="Aldrich"/>
              </a:endParaRPr>
            </a:p>
          </p:txBody>
        </p:sp>
        <p:sp>
          <p:nvSpPr>
            <p:cNvPr id="2227" name="Google Shape;2227;p78"/>
            <p:cNvSpPr/>
            <p:nvPr/>
          </p:nvSpPr>
          <p:spPr>
            <a:xfrm>
              <a:off x="3777100" y="3465350"/>
              <a:ext cx="394800" cy="394800"/>
            </a:xfrm>
            <a:prstGeom prst="ellipse">
              <a:avLst/>
            </a:prstGeom>
            <a:solidFill>
              <a:schemeClr val="accent1"/>
            </a:solidFill>
            <a:ln w="28575" cap="flat" cmpd="sng">
              <a:solidFill>
                <a:schemeClr val="accent5"/>
              </a:solidFill>
              <a:prstDash val="solid"/>
              <a:round/>
              <a:headEnd type="none" w="sm" len="sm"/>
              <a:tailEnd type="none" w="sm" len="sm"/>
            </a:ln>
          </p:spPr>
          <p:txBody>
            <a:bodyPr spcFirstLastPara="1" wrap="square" lIns="73150" tIns="91425" rIns="91425" bIns="91425" anchor="ctr" anchorCtr="0">
              <a:noAutofit/>
            </a:bodyPr>
            <a:lstStyle/>
            <a:p>
              <a:pPr marL="0" lvl="0" indent="0" algn="ctr" rtl="0">
                <a:spcBef>
                  <a:spcPts val="0"/>
                </a:spcBef>
                <a:spcAft>
                  <a:spcPts val="0"/>
                </a:spcAft>
                <a:buNone/>
              </a:pPr>
              <a:r>
                <a:rPr lang="en" b="1">
                  <a:solidFill>
                    <a:schemeClr val="accent5"/>
                  </a:solidFill>
                  <a:latin typeface="Aldrich"/>
                  <a:ea typeface="Aldrich"/>
                  <a:cs typeface="Aldrich"/>
                  <a:sym typeface="Aldrich"/>
                </a:rPr>
                <a:t>E</a:t>
              </a:r>
              <a:endParaRPr b="1">
                <a:solidFill>
                  <a:schemeClr val="accent5"/>
                </a:solidFill>
                <a:latin typeface="Aldrich"/>
                <a:ea typeface="Aldrich"/>
                <a:cs typeface="Aldrich"/>
                <a:sym typeface="Aldrich"/>
              </a:endParaRPr>
            </a:p>
          </p:txBody>
        </p:sp>
        <p:sp>
          <p:nvSpPr>
            <p:cNvPr id="2228" name="Google Shape;2228;p78"/>
            <p:cNvSpPr/>
            <p:nvPr/>
          </p:nvSpPr>
          <p:spPr>
            <a:xfrm>
              <a:off x="3415150" y="2550950"/>
              <a:ext cx="394800" cy="394800"/>
            </a:xfrm>
            <a:prstGeom prst="ellipse">
              <a:avLst/>
            </a:prstGeom>
            <a:solidFill>
              <a:schemeClr val="accent3"/>
            </a:solidFill>
            <a:ln w="28575" cap="flat" cmpd="sng">
              <a:solidFill>
                <a:schemeClr val="accent5"/>
              </a:solidFill>
              <a:prstDash val="solid"/>
              <a:round/>
              <a:headEnd type="none" w="sm" len="sm"/>
              <a:tailEnd type="none" w="sm" len="sm"/>
            </a:ln>
          </p:spPr>
          <p:txBody>
            <a:bodyPr spcFirstLastPara="1" wrap="square" lIns="82275" tIns="91425" rIns="91425" bIns="91425" anchor="ctr" anchorCtr="0">
              <a:noAutofit/>
            </a:bodyPr>
            <a:lstStyle/>
            <a:p>
              <a:pPr marL="0" lvl="0" indent="0" algn="ctr" rtl="0">
                <a:spcBef>
                  <a:spcPts val="0"/>
                </a:spcBef>
                <a:spcAft>
                  <a:spcPts val="0"/>
                </a:spcAft>
                <a:buNone/>
              </a:pPr>
              <a:r>
                <a:rPr lang="en" b="1">
                  <a:solidFill>
                    <a:schemeClr val="accent5"/>
                  </a:solidFill>
                  <a:latin typeface="Aldrich"/>
                  <a:ea typeface="Aldrich"/>
                  <a:cs typeface="Aldrich"/>
                  <a:sym typeface="Aldrich"/>
                </a:rPr>
                <a:t>F</a:t>
              </a:r>
              <a:endParaRPr b="1">
                <a:solidFill>
                  <a:schemeClr val="accent5"/>
                </a:solidFill>
                <a:latin typeface="Aldrich"/>
                <a:ea typeface="Aldrich"/>
                <a:cs typeface="Aldrich"/>
                <a:sym typeface="Aldrich"/>
              </a:endParaRPr>
            </a:p>
          </p:txBody>
        </p:sp>
      </p:grpSp>
      <p:sp>
        <p:nvSpPr>
          <p:cNvPr id="2229" name="Google Shape;2229;p78">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76"/>
          <p:cNvSpPr txBox="1">
            <a:spLocks noGrp="1"/>
          </p:cNvSpPr>
          <p:nvPr>
            <p:ph type="ctrTitle"/>
          </p:nvPr>
        </p:nvSpPr>
        <p:spPr>
          <a:xfrm>
            <a:off x="3624263" y="1714500"/>
            <a:ext cx="4229100" cy="1289400"/>
          </a:xfrm>
          <a:prstGeom prst="rect">
            <a:avLst/>
          </a:prstGeom>
        </p:spPr>
        <p:txBody>
          <a:bodyPr spcFirstLastPara="1" wrap="square" lIns="91425" tIns="91425" rIns="91425" bIns="91425" anchor="b" anchorCtr="0">
            <a:noAutofit/>
          </a:bodyPr>
          <a:lstStyle/>
          <a:p>
            <a:pPr marL="0" lvl="0" indent="0"/>
            <a:r>
              <a:rPr lang="en-US" altLang="zh-CN" dirty="0"/>
              <a:t>Importance of HVAC</a:t>
            </a:r>
          </a:p>
        </p:txBody>
      </p:sp>
      <p:sp>
        <p:nvSpPr>
          <p:cNvPr id="2148" name="Google Shape;2148;p76"/>
          <p:cNvSpPr txBox="1">
            <a:spLocks noGrp="1"/>
          </p:cNvSpPr>
          <p:nvPr>
            <p:ph type="subTitle" idx="1"/>
          </p:nvPr>
        </p:nvSpPr>
        <p:spPr>
          <a:xfrm>
            <a:off x="3624263" y="3095225"/>
            <a:ext cx="4229100" cy="336300"/>
          </a:xfrm>
          <a:prstGeom prst="rect">
            <a:avLst/>
          </a:prstGeom>
        </p:spPr>
        <p:txBody>
          <a:bodyPr spcFirstLastPara="1" wrap="square" lIns="0" tIns="0" rIns="0" bIns="0" anchor="t" anchorCtr="0">
            <a:noAutofit/>
          </a:bodyPr>
          <a:lstStyle/>
          <a:p>
            <a:pPr marL="0" lvl="0" indent="0" algn="ctr"/>
            <a:r>
              <a:rPr lang="en-US" altLang="zh-CN" dirty="0"/>
              <a:t>Significance of HVAC in green buildings</a:t>
            </a:r>
          </a:p>
        </p:txBody>
      </p:sp>
      <p:sp>
        <p:nvSpPr>
          <p:cNvPr id="2149" name="Google Shape;2149;p76"/>
          <p:cNvSpPr txBox="1">
            <a:spLocks noGrp="1"/>
          </p:cNvSpPr>
          <p:nvPr>
            <p:ph type="title" idx="2"/>
          </p:nvPr>
        </p:nvSpPr>
        <p:spPr>
          <a:xfrm>
            <a:off x="1145775" y="1714500"/>
            <a:ext cx="22044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150" name="Google Shape;2150;p76"/>
          <p:cNvGrpSpPr/>
          <p:nvPr/>
        </p:nvGrpSpPr>
        <p:grpSpPr>
          <a:xfrm rot="-3885280" flipH="1">
            <a:off x="6210222" y="192912"/>
            <a:ext cx="1385946" cy="2705284"/>
            <a:chOff x="409722" y="228600"/>
            <a:chExt cx="1385931" cy="2705253"/>
          </a:xfrm>
        </p:grpSpPr>
        <p:grpSp>
          <p:nvGrpSpPr>
            <p:cNvPr id="2151" name="Google Shape;2151;p76"/>
            <p:cNvGrpSpPr/>
            <p:nvPr/>
          </p:nvGrpSpPr>
          <p:grpSpPr>
            <a:xfrm rot="-617154" flipH="1">
              <a:off x="575967" y="402323"/>
              <a:ext cx="1053440" cy="2450002"/>
              <a:chOff x="3817855" y="1437512"/>
              <a:chExt cx="541146" cy="1128254"/>
            </a:xfrm>
          </p:grpSpPr>
          <p:sp>
            <p:nvSpPr>
              <p:cNvPr id="2152" name="Google Shape;2152;p7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4" name="Google Shape;2154;p7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6"/>
          <p:cNvGrpSpPr/>
          <p:nvPr/>
        </p:nvGrpSpPr>
        <p:grpSpPr>
          <a:xfrm rot="6359746" flipH="1">
            <a:off x="1950355" y="2435433"/>
            <a:ext cx="1386101" cy="2705585"/>
            <a:chOff x="409722" y="228600"/>
            <a:chExt cx="1385931" cy="2705253"/>
          </a:xfrm>
        </p:grpSpPr>
        <p:grpSp>
          <p:nvGrpSpPr>
            <p:cNvPr id="2156" name="Google Shape;2156;p76"/>
            <p:cNvGrpSpPr/>
            <p:nvPr/>
          </p:nvGrpSpPr>
          <p:grpSpPr>
            <a:xfrm rot="-617154" flipH="1">
              <a:off x="575967" y="402323"/>
              <a:ext cx="1053440" cy="2450002"/>
              <a:chOff x="3817855" y="1437512"/>
              <a:chExt cx="541146" cy="1128254"/>
            </a:xfrm>
          </p:grpSpPr>
          <p:sp>
            <p:nvSpPr>
              <p:cNvPr id="2157" name="Google Shape;2157;p7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9" name="Google Shape;2159;p7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76">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6">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7"/>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lvl="0"/>
            <a:r>
              <a:rPr lang="en-US" b="1" dirty="0"/>
              <a:t>The Significance of HVAC</a:t>
            </a:r>
            <a:endParaRPr b="1" dirty="0"/>
          </a:p>
        </p:txBody>
      </p:sp>
      <p:sp>
        <p:nvSpPr>
          <p:cNvPr id="1419" name="Google Shape;1419;p67">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73"/>
          <p:cNvSpPr txBox="1"/>
          <p:nvPr/>
        </p:nvSpPr>
        <p:spPr>
          <a:xfrm>
            <a:off x="939068" y="1152525"/>
            <a:ext cx="4152045" cy="34602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r>
              <a:rPr lang="en-US" altLang="zh-CN" dirty="0">
                <a:latin typeface="Didact Gothic" panose="02010600030101010101" charset="0"/>
              </a:rPr>
              <a:t>      HVAC design is a crucial component of green buildings, and its thermal performance has a significant impact on building energy consumption, occupant comfort, and indoor air quality. The importance of studying the thermal performance of HVAC lies in the fact that HVAC is one of the main sources of energy consumption in buildings, and its performance in terms of thermal insulation, indoor lighting and air quality directly affects the energy consumption of buildings and the comfort of users. Therefore, it is of great importance to test the thermal performance of HVAC and assess its comprehensive performance.</a:t>
            </a:r>
            <a:endParaRPr lang="zh-CN" altLang="zh-CN" dirty="0">
              <a:latin typeface="Didact Gothic" panose="02010600030101010101" charset="0"/>
            </a:endParaRPr>
          </a:p>
        </p:txBody>
      </p:sp>
      <p:sp>
        <p:nvSpPr>
          <p:cNvPr id="9" name="文本框 8">
            <a:extLst>
              <a:ext uri="{FF2B5EF4-FFF2-40B4-BE49-F238E27FC236}">
                <a16:creationId xmlns:a16="http://schemas.microsoft.com/office/drawing/2014/main" id="{AAB697BD-421B-4E89-A958-E3CE466FC9A4}"/>
              </a:ext>
            </a:extLst>
          </p:cNvPr>
          <p:cNvSpPr txBox="1"/>
          <p:nvPr/>
        </p:nvSpPr>
        <p:spPr>
          <a:xfrm rot="10800000" flipH="1" flipV="1">
            <a:off x="8713200" y="4835723"/>
            <a:ext cx="430800" cy="307777"/>
          </a:xfrm>
          <a:prstGeom prst="rect">
            <a:avLst/>
          </a:prstGeom>
          <a:noFill/>
        </p:spPr>
        <p:txBody>
          <a:bodyPr wrap="square" rtlCol="0">
            <a:spAutoFit/>
          </a:bodyPr>
          <a:lstStyle/>
          <a:p>
            <a:r>
              <a:rPr lang="en-US" altLang="zh-CN" dirty="0">
                <a:solidFill>
                  <a:schemeClr val="tx1"/>
                </a:solidFill>
              </a:rPr>
              <a:t>11</a:t>
            </a:r>
            <a:endParaRPr lang="zh-CN" altLang="en-US" dirty="0">
              <a:solidFill>
                <a:schemeClr val="tx1"/>
              </a:solidFill>
            </a:endParaRPr>
          </a:p>
        </p:txBody>
      </p:sp>
      <p:pic>
        <p:nvPicPr>
          <p:cNvPr id="3" name="图片 2">
            <a:extLst>
              <a:ext uri="{FF2B5EF4-FFF2-40B4-BE49-F238E27FC236}">
                <a16:creationId xmlns:a16="http://schemas.microsoft.com/office/drawing/2014/main" id="{3E29D9A7-23F4-42A6-8015-92A35F22696D}"/>
              </a:ext>
            </a:extLst>
          </p:cNvPr>
          <p:cNvPicPr>
            <a:picLocks noChangeAspect="1"/>
          </p:cNvPicPr>
          <p:nvPr/>
        </p:nvPicPr>
        <p:blipFill>
          <a:blip r:embed="rId3"/>
          <a:stretch>
            <a:fillRect/>
          </a:stretch>
        </p:blipFill>
        <p:spPr>
          <a:xfrm>
            <a:off x="5388926" y="1220453"/>
            <a:ext cx="2360083" cy="3089290"/>
          </a:xfrm>
          <a:prstGeom prst="rect">
            <a:avLst/>
          </a:prstGeom>
        </p:spPr>
      </p:pic>
    </p:spTree>
    <p:extLst>
      <p:ext uri="{BB962C8B-B14F-4D97-AF65-F5344CB8AC3E}">
        <p14:creationId xmlns:p14="http://schemas.microsoft.com/office/powerpoint/2010/main" val="3571282795"/>
      </p:ext>
    </p:extLst>
  </p:cSld>
  <p:clrMapOvr>
    <a:masterClrMapping/>
  </p:clrMapOvr>
  <mc:AlternateContent xmlns:mc="http://schemas.openxmlformats.org/markup-compatibility/2006">
    <mc:Choice xmlns:p14="http://schemas.microsoft.com/office/powerpoint/2010/main" Requires="p14">
      <p:transition spd="med" p14:dur="700" advTm="22637">
        <p:fade/>
      </p:transition>
    </mc:Choice>
    <mc:Fallback>
      <p:transition spd="med" advTm="2263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7"/>
          <p:cNvSpPr txBox="1">
            <a:spLocks noGrp="1"/>
          </p:cNvSpPr>
          <p:nvPr>
            <p:ph type="title"/>
          </p:nvPr>
        </p:nvSpPr>
        <p:spPr>
          <a:xfrm>
            <a:off x="722400" y="602188"/>
            <a:ext cx="7699200" cy="572700"/>
          </a:xfrm>
          <a:prstGeom prst="rect">
            <a:avLst/>
          </a:prstGeom>
        </p:spPr>
        <p:txBody>
          <a:bodyPr spcFirstLastPara="1" wrap="square" lIns="91425" tIns="91425" rIns="91425" bIns="91425" anchor="t" anchorCtr="0">
            <a:noAutofit/>
          </a:bodyPr>
          <a:lstStyle/>
          <a:p>
            <a:pPr lvl="0"/>
            <a:r>
              <a:rPr lang="en-US" b="1" dirty="0"/>
              <a:t>The Significance of HVAC</a:t>
            </a:r>
            <a:endParaRPr b="1" dirty="0"/>
          </a:p>
        </p:txBody>
      </p:sp>
      <p:sp>
        <p:nvSpPr>
          <p:cNvPr id="1419" name="Google Shape;1419;p67">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1;p73"/>
          <p:cNvSpPr txBox="1"/>
          <p:nvPr/>
        </p:nvSpPr>
        <p:spPr>
          <a:xfrm>
            <a:off x="1137184" y="1350930"/>
            <a:ext cx="3938847" cy="282833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0000"/>
              </a:lnSpc>
            </a:pPr>
            <a:r>
              <a:rPr lang="en-US" altLang="zh-CN" dirty="0">
                <a:latin typeface="Didact Gothic" panose="02010600030101010101" charset="0"/>
              </a:rPr>
              <a:t>      The methods for testing and evaluating the thermal performance of HVAC have been continuously improved and refined. The purpose of studying the testing and assessment methods of HVAC thermal performance is to better meet the needs of green buildings, to improve the efficiency and saving of building energy consumption, and also to improve the comfort of the building and the health of the users.</a:t>
            </a:r>
            <a:endParaRPr lang="zh-CN" altLang="zh-CN" dirty="0">
              <a:latin typeface="Didact Gothic" panose="02010600030101010101" charset="0"/>
            </a:endParaRPr>
          </a:p>
        </p:txBody>
      </p:sp>
      <p:sp>
        <p:nvSpPr>
          <p:cNvPr id="9" name="文本框 8">
            <a:extLst>
              <a:ext uri="{FF2B5EF4-FFF2-40B4-BE49-F238E27FC236}">
                <a16:creationId xmlns:a16="http://schemas.microsoft.com/office/drawing/2014/main" id="{AAB697BD-421B-4E89-A958-E3CE466FC9A4}"/>
              </a:ext>
            </a:extLst>
          </p:cNvPr>
          <p:cNvSpPr txBox="1"/>
          <p:nvPr/>
        </p:nvSpPr>
        <p:spPr>
          <a:xfrm rot="10800000" flipH="1" flipV="1">
            <a:off x="8713200" y="4835723"/>
            <a:ext cx="430800" cy="307777"/>
          </a:xfrm>
          <a:prstGeom prst="rect">
            <a:avLst/>
          </a:prstGeom>
          <a:noFill/>
        </p:spPr>
        <p:txBody>
          <a:bodyPr wrap="square" rtlCol="0">
            <a:spAutoFit/>
          </a:bodyPr>
          <a:lstStyle/>
          <a:p>
            <a:r>
              <a:rPr lang="en-US" altLang="zh-CN" dirty="0">
                <a:solidFill>
                  <a:schemeClr val="tx1"/>
                </a:solidFill>
              </a:rPr>
              <a:t>11</a:t>
            </a:r>
            <a:endParaRPr lang="zh-CN" altLang="en-US" dirty="0">
              <a:solidFill>
                <a:schemeClr val="tx1"/>
              </a:solidFill>
            </a:endParaRPr>
          </a:p>
        </p:txBody>
      </p:sp>
      <p:pic>
        <p:nvPicPr>
          <p:cNvPr id="3" name="图片 2">
            <a:extLst>
              <a:ext uri="{FF2B5EF4-FFF2-40B4-BE49-F238E27FC236}">
                <a16:creationId xmlns:a16="http://schemas.microsoft.com/office/drawing/2014/main" id="{4388DBC4-F7CC-4440-B1F9-4EB9A171EE70}"/>
              </a:ext>
            </a:extLst>
          </p:cNvPr>
          <p:cNvPicPr>
            <a:picLocks noChangeAspect="1"/>
          </p:cNvPicPr>
          <p:nvPr/>
        </p:nvPicPr>
        <p:blipFill>
          <a:blip r:embed="rId3"/>
          <a:stretch>
            <a:fillRect/>
          </a:stretch>
        </p:blipFill>
        <p:spPr>
          <a:xfrm>
            <a:off x="5372632" y="1403497"/>
            <a:ext cx="2635811" cy="3102049"/>
          </a:xfrm>
          <a:prstGeom prst="rect">
            <a:avLst/>
          </a:prstGeom>
        </p:spPr>
      </p:pic>
    </p:spTree>
    <p:extLst>
      <p:ext uri="{BB962C8B-B14F-4D97-AF65-F5344CB8AC3E}">
        <p14:creationId xmlns:p14="http://schemas.microsoft.com/office/powerpoint/2010/main" val="2886316781"/>
      </p:ext>
    </p:extLst>
  </p:cSld>
  <p:clrMapOvr>
    <a:masterClrMapping/>
  </p:clrMapOvr>
  <mc:AlternateContent xmlns:mc="http://schemas.openxmlformats.org/markup-compatibility/2006">
    <mc:Choice xmlns:p14="http://schemas.microsoft.com/office/powerpoint/2010/main" Requires="p14">
      <p:transition spd="med" p14:dur="700" advTm="22637">
        <p:fade/>
      </p:transition>
    </mc:Choice>
    <mc:Fallback>
      <p:transition spd="med" advTm="2263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76"/>
          <p:cNvSpPr txBox="1">
            <a:spLocks noGrp="1"/>
          </p:cNvSpPr>
          <p:nvPr>
            <p:ph type="ctrTitle"/>
          </p:nvPr>
        </p:nvSpPr>
        <p:spPr>
          <a:xfrm>
            <a:off x="3765959" y="2175060"/>
            <a:ext cx="2521819" cy="842313"/>
          </a:xfrm>
          <a:prstGeom prst="rect">
            <a:avLst/>
          </a:prstGeom>
        </p:spPr>
        <p:txBody>
          <a:bodyPr spcFirstLastPara="1" wrap="square" lIns="91425" tIns="91425" rIns="91425" bIns="91425" anchor="b" anchorCtr="0">
            <a:noAutofit/>
          </a:bodyPr>
          <a:lstStyle/>
          <a:p>
            <a:pPr lvl="0"/>
            <a:r>
              <a:rPr lang="en-US" altLang="zh-CN" dirty="0"/>
              <a:t>Design of HVAC</a:t>
            </a:r>
          </a:p>
        </p:txBody>
      </p:sp>
      <p:sp>
        <p:nvSpPr>
          <p:cNvPr id="2148" name="Google Shape;2148;p76"/>
          <p:cNvSpPr txBox="1">
            <a:spLocks noGrp="1"/>
          </p:cNvSpPr>
          <p:nvPr>
            <p:ph type="subTitle" idx="1"/>
          </p:nvPr>
        </p:nvSpPr>
        <p:spPr>
          <a:xfrm>
            <a:off x="3072719" y="3074082"/>
            <a:ext cx="4623649" cy="273224"/>
          </a:xfrm>
          <a:prstGeom prst="rect">
            <a:avLst/>
          </a:prstGeom>
        </p:spPr>
        <p:txBody>
          <a:bodyPr spcFirstLastPara="1" wrap="square" lIns="0" tIns="0" rIns="0" bIns="0" anchor="t" anchorCtr="0">
            <a:noAutofit/>
          </a:bodyPr>
          <a:lstStyle/>
          <a:p>
            <a:pPr marL="0" lvl="0" indent="0" algn="ctr"/>
            <a:r>
              <a:rPr lang="en-US" altLang="zh-CN" dirty="0"/>
              <a:t>Design method of HVAC system</a:t>
            </a:r>
          </a:p>
        </p:txBody>
      </p:sp>
      <p:sp>
        <p:nvSpPr>
          <p:cNvPr id="2149" name="Google Shape;2149;p76"/>
          <p:cNvSpPr txBox="1">
            <a:spLocks noGrp="1"/>
          </p:cNvSpPr>
          <p:nvPr>
            <p:ph type="title" idx="2"/>
          </p:nvPr>
        </p:nvSpPr>
        <p:spPr>
          <a:xfrm>
            <a:off x="1145775" y="1714500"/>
            <a:ext cx="22044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150" name="Google Shape;2150;p76"/>
          <p:cNvGrpSpPr/>
          <p:nvPr/>
        </p:nvGrpSpPr>
        <p:grpSpPr>
          <a:xfrm rot="-3885280" flipH="1">
            <a:off x="6210222" y="192912"/>
            <a:ext cx="1385946" cy="2705284"/>
            <a:chOff x="409722" y="228600"/>
            <a:chExt cx="1385931" cy="2705253"/>
          </a:xfrm>
        </p:grpSpPr>
        <p:grpSp>
          <p:nvGrpSpPr>
            <p:cNvPr id="2151" name="Google Shape;2151;p76"/>
            <p:cNvGrpSpPr/>
            <p:nvPr/>
          </p:nvGrpSpPr>
          <p:grpSpPr>
            <a:xfrm rot="-617154" flipH="1">
              <a:off x="575967" y="402323"/>
              <a:ext cx="1053440" cy="2450002"/>
              <a:chOff x="3817855" y="1437512"/>
              <a:chExt cx="541146" cy="1128254"/>
            </a:xfrm>
          </p:grpSpPr>
          <p:sp>
            <p:nvSpPr>
              <p:cNvPr id="2152" name="Google Shape;2152;p7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4" name="Google Shape;2154;p7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6"/>
          <p:cNvGrpSpPr/>
          <p:nvPr/>
        </p:nvGrpSpPr>
        <p:grpSpPr>
          <a:xfrm rot="6359746" flipH="1">
            <a:off x="1950355" y="2435433"/>
            <a:ext cx="1386101" cy="2705585"/>
            <a:chOff x="409722" y="228600"/>
            <a:chExt cx="1385931" cy="2705253"/>
          </a:xfrm>
        </p:grpSpPr>
        <p:grpSp>
          <p:nvGrpSpPr>
            <p:cNvPr id="2156" name="Google Shape;2156;p76"/>
            <p:cNvGrpSpPr/>
            <p:nvPr/>
          </p:nvGrpSpPr>
          <p:grpSpPr>
            <a:xfrm rot="-617154" flipH="1">
              <a:off x="575967" y="402323"/>
              <a:ext cx="1053440" cy="2450002"/>
              <a:chOff x="3817855" y="1437512"/>
              <a:chExt cx="541146" cy="1128254"/>
            </a:xfrm>
          </p:grpSpPr>
          <p:sp>
            <p:nvSpPr>
              <p:cNvPr id="2157" name="Google Shape;2157;p7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9" name="Google Shape;2159;p7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76">
            <a:hlinkClick r:id="" action="ppaction://hlinkshowjump?jump=previousslide"/>
          </p:cNvPr>
          <p:cNvSpPr/>
          <p:nvPr/>
        </p:nvSpPr>
        <p:spPr>
          <a:xfrm>
            <a:off x="139872"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6">
            <a:hlinkClick r:id="" action="ppaction://hlinkshowjump?jump=nextslide"/>
          </p:cNvPr>
          <p:cNvSpPr/>
          <p:nvPr/>
        </p:nvSpPr>
        <p:spPr>
          <a:xfrm flipH="1">
            <a:off x="8601644" y="2378398"/>
            <a:ext cx="430800" cy="386700"/>
          </a:xfrm>
          <a:prstGeom prst="leftArrow">
            <a:avLst>
              <a:gd name="adj1" fmla="val 50000"/>
              <a:gd name="adj2" fmla="val 50000"/>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327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877</Words>
  <Application>Microsoft Office PowerPoint</Application>
  <PresentationFormat>全屏显示(16:9)</PresentationFormat>
  <Paragraphs>82</Paragraphs>
  <Slides>18</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Century Gothic</vt:lpstr>
      <vt:lpstr>Didact Gothic</vt:lpstr>
      <vt:lpstr>Arial</vt:lpstr>
      <vt:lpstr>Aldrich</vt:lpstr>
      <vt:lpstr>Virtual Slides for Education Day by Slidesgo</vt:lpstr>
      <vt:lpstr>HVAC Energy Efficient Design </vt:lpstr>
      <vt:lpstr>TABLE OF CONTENTS</vt:lpstr>
      <vt:lpstr>Definition and Principle</vt:lpstr>
      <vt:lpstr>Definition and Background</vt:lpstr>
      <vt:lpstr>Objectives in total</vt:lpstr>
      <vt:lpstr>Importance of HVAC</vt:lpstr>
      <vt:lpstr>The Significance of HVAC</vt:lpstr>
      <vt:lpstr>The Significance of HVAC</vt:lpstr>
      <vt:lpstr>Design of HVAC</vt:lpstr>
      <vt:lpstr>Solar</vt:lpstr>
      <vt:lpstr>Daylighting and lighting systems</vt:lpstr>
      <vt:lpstr>Ventilation</vt:lpstr>
      <vt:lpstr>Heating and cooling zones</vt:lpstr>
      <vt:lpstr>Mitigation</vt:lpstr>
      <vt:lpstr>Renewable resources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HVAC Energy Efficient Design </dc:title>
  <cp:lastModifiedBy>lenovo</cp:lastModifiedBy>
  <cp:revision>18</cp:revision>
  <dcterms:modified xsi:type="dcterms:W3CDTF">2023-10-31T06:08:03Z</dcterms:modified>
</cp:coreProperties>
</file>